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  <p:sldMasterId id="2147483664" r:id="rId8"/>
  </p:sldMasterIdLst>
  <p:notesMasterIdLst>
    <p:notesMasterId r:id="rId17"/>
  </p:notesMasterIdLst>
  <p:sldIdLst>
    <p:sldId id="256" r:id="rId9"/>
    <p:sldId id="291" r:id="rId10"/>
    <p:sldId id="297" r:id="rId11"/>
    <p:sldId id="293" r:id="rId12"/>
    <p:sldId id="294" r:id="rId13"/>
    <p:sldId id="295" r:id="rId14"/>
    <p:sldId id="296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3606" autoAdjust="0"/>
  </p:normalViewPr>
  <p:slideViewPr>
    <p:cSldViewPr>
      <p:cViewPr varScale="1">
        <p:scale>
          <a:sx n="69" d="100"/>
          <a:sy n="69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E5C84-8141-4583-877D-197B27811309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A11C5-710E-4A5B-8FAF-D1436A84E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79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480400"/>
            <a:ext cx="63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Presentation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Click to </a:t>
            </a:r>
            <a:r>
              <a:rPr kumimoji="0" lang="fr-FR" dirty="0" err="1" smtClean="0"/>
              <a:t>edit</a:t>
            </a:r>
            <a:r>
              <a:rPr kumimoji="0" lang="fr-FR" dirty="0" smtClean="0"/>
              <a:t> </a:t>
            </a:r>
            <a:r>
              <a:rPr kumimoji="0" lang="fr-FR" dirty="0" err="1" smtClean="0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9F7958C2-A758-4E5C-890E-9BC4ABE2BE37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0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939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87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90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40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9F7958C2-A758-4E5C-890E-9BC4ABE2BE37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5663DD99-AFBE-4E4B-A490-ED4C5332DD7F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Header title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9F7958C2-A758-4E5C-890E-9BC4ABE2BE37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5663DD99-AFBE-4E4B-A490-ED4C5332DD7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4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28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3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53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56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8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9F7958C2-A758-4E5C-890E-9BC4ABE2BE37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5663DD99-AFBE-4E4B-A490-ED4C5332DD7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08-Nov-2017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3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ecd.org/finance/g20-oecd-report-on-ensuring-financial-education-and-consumer-protection-for-all-in-the-digital-age.htm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f/fin/financial-education/oecd-infe-survey-adult-financial-literacy-competencies.htm" TargetMode="External"/><Relationship Id="rId2" Type="http://schemas.openxmlformats.org/officeDocument/2006/relationships/hyperlink" Target="http://www.oecd.org/daf/fin/financial-education/measuringfinancialliteracy.htm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oecd.org/finance/financial-education/pisa-2015-results-volume-iv-9789264270282-en.htm" TargetMode="External"/><Relationship Id="rId4" Type="http://schemas.openxmlformats.org/officeDocument/2006/relationships/hyperlink" Target="http://www.oecd.org/daf/fin/financial-education/g20-oecd-infe-report-adult-financial-literacy-in-g20-countries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f/fin/financial-education/national-strategies-for-financial-education-policy-handbook.htm" TargetMode="External"/><Relationship Id="rId2" Type="http://schemas.openxmlformats.org/officeDocument/2006/relationships/hyperlink" Target="http://www.oecd.org/daf/fin/financial-education/OECD-INFE-Principles-National-Strategies-Financial-Education.pdf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oecd.org/daf/fin/financial-education/guidelines-financial-education-private-not-for-profit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f/fin/financial-education/OECD-INFE-policy-framework-investor-edu.pdf" TargetMode="External"/><Relationship Id="rId2" Type="http://schemas.openxmlformats.org/officeDocument/2006/relationships/hyperlink" Target="http://www.oecd.org/daf/fin/financial-education/financialeducationandwomen.htm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oecd.org/daf/fin/financial-education/evaluatingfinancialeducationprogrammes.htm" TargetMode="External"/><Relationship Id="rId4" Type="http://schemas.openxmlformats.org/officeDocument/2006/relationships/hyperlink" Target="http://www.oecd.org/daf/fin/financial-education/financial-education-and-youth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hiara.Monticone@oecd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2636912"/>
            <a:ext cx="6300000" cy="630237"/>
          </a:xfrm>
        </p:spPr>
        <p:txBody>
          <a:bodyPr/>
          <a:lstStyle/>
          <a:p>
            <a:r>
              <a:rPr lang="en-GB" sz="3600" dirty="0" smtClean="0"/>
              <a:t>Highlights of day 1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0"/>
            <a:ext cx="6300000" cy="1374735"/>
          </a:xfrm>
        </p:spPr>
        <p:txBody>
          <a:bodyPr/>
          <a:lstStyle/>
          <a:p>
            <a:r>
              <a:rPr lang="en-GB" b="1" dirty="0"/>
              <a:t>High-level Global Symposium </a:t>
            </a:r>
          </a:p>
          <a:p>
            <a:r>
              <a:rPr lang="en-GB" b="1" i="1" dirty="0"/>
              <a:t>Implementing effective financial literacy policies in a changing financial </a:t>
            </a:r>
            <a:r>
              <a:rPr lang="en-GB" b="1" i="1" dirty="0" smtClean="0"/>
              <a:t>landscape</a:t>
            </a:r>
          </a:p>
          <a:p>
            <a:endParaRPr lang="en-GB" b="1" dirty="0"/>
          </a:p>
          <a:p>
            <a:r>
              <a:rPr lang="en-GB" dirty="0" smtClean="0"/>
              <a:t>8-9 Dec Nov 2017 – New Delhi, India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43808" y="836712"/>
            <a:ext cx="5760640" cy="504056"/>
          </a:xfrm>
          <a:prstGeom prst="rect">
            <a:avLst/>
          </a:prstGeom>
          <a:solidFill>
            <a:srgbClr val="FFC000">
              <a:alpha val="40000"/>
            </a:srgbClr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5688632" cy="4752528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SETTING THE SCENE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SESSION 1.1: challenges and opportunities of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DFS / FE </a:t>
            </a: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Lack of consumers understanding of risks, new types of fraud, risk of exclusion for some parts of the population (elderly, rural…)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But also opportunity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FI and FE to reach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new (and larger) target audience at lower cost… While keeping in mind need for combination btw digital/human channels, to remain up to date and keep neutrality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KEYNOTE ADDRESS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BY DIEGO LOMBARDO: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G20 Argentina’s priorities and future work of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GPFI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6216" y="1844824"/>
            <a:ext cx="2160240" cy="4752527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G20 / OECD Report 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Ensuring financial education and consumer protection for all in the digital age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19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836712"/>
            <a:ext cx="1800200" cy="504056"/>
          </a:xfrm>
          <a:prstGeom prst="rect">
            <a:avLst/>
          </a:prstGeom>
          <a:solidFill>
            <a:srgbClr val="FFC000">
              <a:alpha val="40000"/>
            </a:srgbClr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628800"/>
            <a:ext cx="4680520" cy="4968552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STRATEGIES FOR FINANCIAL EDUCATION 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SESSION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1.3: data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 a key element to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Look beyond averages and rankings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 about knowledge… but also attitudes and behaviours </a:t>
            </a:r>
          </a:p>
          <a:p>
            <a:pPr marL="742950" lvl="1" indent="-285750">
              <a:buFontTx/>
              <a:buChar char="-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dentify needs of the overall population and of specific groups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problematic areas</a:t>
            </a:r>
          </a:p>
          <a:p>
            <a:pPr marL="742950" lvl="1" indent="-285750">
              <a:buFontTx/>
              <a:buChar char="-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eed into the design/revision of NS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Raise attention of other authorities / parts of government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92079" y="1628799"/>
            <a:ext cx="3399897" cy="4968551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OECD/INFE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toolkit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measure financial literacy and financial inclusion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OECD /INFE reports with results on financial literacy levels around 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world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and in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G20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members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PISA financial literacy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9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836712"/>
            <a:ext cx="1800200" cy="504056"/>
          </a:xfrm>
          <a:prstGeom prst="rect">
            <a:avLst/>
          </a:prstGeom>
          <a:solidFill>
            <a:srgbClr val="FFC000">
              <a:alpha val="40000"/>
            </a:srgbClr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1520" y="1628800"/>
            <a:ext cx="5976664" cy="5112568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STRATEGIES FOR FINANCIAL EDUCATION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SESSION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1.2: the importance of a multi-stakeholder approach.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Lessons from India and around the world on how to leverage all stakeholders (and the financial sector - while ensuring neutrality) </a:t>
            </a:r>
          </a:p>
          <a:p>
            <a:pPr marL="285750" indent="-285750">
              <a:buFontTx/>
              <a:buChar char="-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SESSION 1.4: lessons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learnt on implementing and evaluating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NS: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Measures/objectives: setting measurable objectives, tracking progress (qualitatively and quantitatively), identifying NS impact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Stakeholders’ involvement and coordination: building trust, ownership and partnership (and working with the ministry of education) 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Barriers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unintended consequences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It’s a long journey…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88224" y="1628800"/>
            <a:ext cx="2376264" cy="5112567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OECD/INFE High-level Principles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National Strategies for Financial Education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Policy handbook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implementation of national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OECD/INFE guidance 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private and not-for-profit stakeholders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financial education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93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404664"/>
            <a:ext cx="4536504" cy="504056"/>
          </a:xfrm>
          <a:prstGeom prst="rect">
            <a:avLst/>
          </a:prstGeom>
          <a:solidFill>
            <a:srgbClr val="FFC000">
              <a:alpha val="40000"/>
            </a:srgbClr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484784"/>
            <a:ext cx="5904656" cy="5112568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EFFECTIVE DELIVERY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KEYNOTE BY SANDIP GHOSE/NCFE and recurring theme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: how to deliver FE to 1,3 billion people, in 22 languages, with half of the population under 25</a:t>
            </a:r>
          </a:p>
          <a:p>
            <a:pPr marL="285750" indent="-285750">
              <a:buFontTx/>
              <a:buChar char="-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TARGETING SPECIFIC AUDIENCES (DIGITALLY)</a:t>
            </a:r>
          </a:p>
          <a:p>
            <a:pPr marL="742950" lvl="1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Women: address by Usha </a:t>
            </a:r>
            <a:r>
              <a:rPr lang="en-GB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Thorat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Not only targeted programmes but broader cultural issue.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Children/young people/schools: recurring theme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…more on young people, workplace, elderly, investors: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session 2.1 and 2.2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EVALUATION: </a:t>
            </a:r>
          </a:p>
          <a:p>
            <a:pPr marL="742950" lvl="1" indent="-285750"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Cross-cutting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theme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(UK, Brazil, posters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Address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by J-Pal today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6216" y="1484784"/>
            <a:ext cx="2304256" cy="5112568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OECD/INFE Policy guidance 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women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’s needs for 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OECD/INFE framework on investor education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youth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… and other vulnerable groups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OECD/INFE HLP and guides 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evaluation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Forthcoming evaluation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59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 EFFECTIVE FINANCIAL LITERACY POLICIES IN A CHANGING FINANCIAL LANDSCAPE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76056" y="404664"/>
            <a:ext cx="3528392" cy="504056"/>
          </a:xfrm>
          <a:prstGeom prst="rect">
            <a:avLst/>
          </a:prstGeom>
          <a:solidFill>
            <a:srgbClr val="FFC000">
              <a:alpha val="40000"/>
            </a:srgbClr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8208912" cy="4752528"/>
          </a:xfrm>
          <a:prstGeom prst="rect">
            <a:avLst/>
          </a:prstGeom>
          <a:solidFill>
            <a:srgbClr val="FFC000">
              <a:alpha val="0"/>
            </a:srgb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…AND BEYOND: </a:t>
            </a:r>
            <a:b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LITERACY AND FINANCIAL EDUCATION AS PART OF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consumer empowerment trilogy: FE/ financial inclusion and financial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consumer protection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Sustainable and inclusive economic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Social justice (ILO) 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stability (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Ravalo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52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/>
          <a:lstStyle/>
          <a:p>
            <a:fld id="{7CBB5179-DA08-4BE2-A53A-A7FE05CDDF97}" type="slidenum">
              <a:rPr lang="en-GB" smtClean="0"/>
              <a:t>8</a:t>
            </a:fld>
            <a:endParaRPr lang="en-GB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endParaRPr lang="en-GB" dirty="0" smtClean="0">
              <a:solidFill>
                <a:schemeClr val="bg1"/>
              </a:solidFill>
              <a:latin typeface="+mj-lt"/>
            </a:endParaRPr>
          </a:p>
          <a:p>
            <a:pPr algn="ctr">
              <a:buFont typeface="Arial" pitchFamily="34" charset="0"/>
              <a:buNone/>
            </a:pPr>
            <a:r>
              <a:rPr lang="en-GB" dirty="0" smtClean="0">
                <a:solidFill>
                  <a:schemeClr val="bg1"/>
                </a:solidFill>
                <a:latin typeface="+mj-lt"/>
              </a:rPr>
              <a:t>ENJOY THE REST</a:t>
            </a:r>
          </a:p>
          <a:p>
            <a:pPr algn="ctr">
              <a:buFont typeface="Arial" pitchFamily="34" charset="0"/>
              <a:buNone/>
            </a:pPr>
            <a:r>
              <a:rPr lang="en-GB" dirty="0" smtClean="0">
                <a:solidFill>
                  <a:schemeClr val="bg1"/>
                </a:solidFill>
                <a:latin typeface="+mj-lt"/>
              </a:rPr>
              <a:t>(…and let us know what you think)</a:t>
            </a:r>
          </a:p>
          <a:p>
            <a:pPr algn="ctr">
              <a:buFont typeface="Arial" pitchFamily="34" charset="0"/>
              <a:buNone/>
            </a:pPr>
            <a:endParaRPr lang="en-GB" dirty="0">
              <a:solidFill>
                <a:schemeClr val="bg1"/>
              </a:solidFill>
              <a:latin typeface="+mj-lt"/>
            </a:endParaRPr>
          </a:p>
          <a:p>
            <a:pPr algn="ctr">
              <a:buFont typeface="Arial" pitchFamily="34" charset="0"/>
              <a:buNone/>
            </a:pPr>
            <a:endParaRPr lang="en-GB" dirty="0">
              <a:solidFill>
                <a:schemeClr val="bg1"/>
              </a:solidFill>
              <a:latin typeface="+mj-lt"/>
            </a:endParaRPr>
          </a:p>
          <a:p>
            <a:pPr algn="ctr">
              <a:buFont typeface="Arial" pitchFamily="34" charset="0"/>
              <a:buNone/>
            </a:pP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www.oecd.org/finance/financial-education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pPr algn="ctr">
              <a:buFont typeface="Arial" pitchFamily="34" charset="0"/>
              <a:buNone/>
            </a:pP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www.financial-education.org</a:t>
            </a:r>
          </a:p>
          <a:p>
            <a:pPr algn="ctr">
              <a:buFont typeface="Arial" pitchFamily="34" charset="0"/>
              <a:buNone/>
            </a:pPr>
            <a:endParaRPr lang="en-US" sz="3000" dirty="0" smtClean="0">
              <a:solidFill>
                <a:schemeClr val="bg1"/>
              </a:solidFill>
              <a:latin typeface="+mj-lt"/>
              <a:hlinkClick r:id="rId2"/>
            </a:endParaRPr>
          </a:p>
          <a:p>
            <a:pPr algn="ctr">
              <a:buFont typeface="Arial" pitchFamily="34" charset="0"/>
              <a:buNone/>
            </a:pPr>
            <a:endParaRPr lang="en-US" sz="3000" dirty="0">
              <a:solidFill>
                <a:schemeClr val="bg1"/>
              </a:solidFill>
              <a:latin typeface="+mj-lt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0056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>
    <a:string>Title</a:string>
    <a:string>OECDCountry</a:string>
    <a:string>OECDTopic</a:string>
    <a:string>OECDKeywords</a:string>
  </PriorityFields>
</CtFieldPriority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27ec883c-a62c-444f-a935-fcddb579e39d" ContentTypeId="0x0101008B4DD370EC31429186F3AD49F0D3098F004A77CEA22D3A40738DB9741B0FD4187A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cabdfbcfcc34b0db2b26427245c13c6 xmlns="ddbd984f-848b-4d59-a9eb-1760df3af461" xsi:nil="true"/>
    <OECDTagsCache xmlns="ddbd984f-848b-4d59-a9eb-1760df3af461" xsi:nil="true"/>
    <OECDKimBussinessContext xmlns="54c4cd27-f286-408f-9ce0-33c1e0f3ab39" xsi:nil="true"/>
    <OECDlanguage xmlns="ca82dde9-3436-4d3d-bddd-d31447390034">English</OECDlanguage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2015-16</TermName>
          <TermId xmlns="http://schemas.microsoft.com/office/infopath/2007/PartnerControls">a7b4e2ad-5b69-49d9-a265-a98e355e26b9</TermId>
        </TermInfo>
      </Terms>
    </eSharePWBTaxHTField0>
    <OECDMeetingDate xmlns="54c4cd27-f286-408f-9ce0-33c1e0f3ab39" xsi:nil="true"/>
    <OECDPinnedBy xmlns="ddbd984f-848b-4d59-a9eb-1760df3af461">
      <UserInfo>
        <DisplayName/>
        <AccountId xsi:nil="true"/>
        <AccountType/>
      </UserInfo>
    </OECDPinnedBy>
    <cdaa264386b64a5eb3931631587e1776 xmlns="422d9e62-c95f-4be8-bc96-fc16e6e7af15">
      <Terms xmlns="http://schemas.microsoft.com/office/infopath/2007/PartnerControls"/>
    </cdaa264386b64a5eb3931631587e1776>
    <nbb885e32ada4fa18483bd70230d535b xmlns="ddbd984f-848b-4d59-a9eb-1760df3af46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DAF/FIN</TermName>
          <TermId xmlns="http://schemas.microsoft.com/office/infopath/2007/PartnerControls">894dfadc-16c3-441c-840d-02ae3778bf04</TermId>
        </TermInfo>
      </Terms>
    </nbb885e32ada4fa18483bd70230d535b>
    <OECDExpirationDate xmlns="422d9e62-c95f-4be8-bc96-fc16e6e7af15" xsi:nil="true"/>
    <OECDProjectMembers xmlns="ddbd984f-848b-4d59-a9eb-1760df3af461">
      <UserInfo>
        <DisplayName>HUXLEY Jennah, DAF/FIN</DisplayName>
        <AccountId>301</AccountId>
        <AccountType/>
      </UserInfo>
      <UserInfo>
        <DisplayName>MONTICONE Chiara, DAF/FIN</DisplayName>
        <AccountId>355</AccountId>
        <AccountType/>
      </UserInfo>
      <UserInfo>
        <DisplayName>ATKINSON Adele, DAF/FIN</DisplayName>
        <AccountId>335</AccountId>
        <AccountType/>
      </UserInfo>
      <UserInfo>
        <DisplayName>LOPEZ-TREUSSART Teresita Kelly, DAF/FIN</DisplayName>
        <AccountId>776</AccountId>
        <AccountType/>
      </UserInfo>
      <UserInfo>
        <DisplayName>D'ADDIO Anna, DAF/FIN</DisplayName>
        <AccountId>989</AccountId>
        <AccountType/>
      </UserInfo>
      <UserInfo>
        <DisplayName>GRIFONI Andrea, DAF/FIN</DisplayName>
        <AccountId>385</AccountId>
        <AccountType/>
      </UserInfo>
      <UserInfo>
        <DisplayName>GARNIER Karena, DAF/FATF</DisplayName>
        <AccountId>314</AccountId>
        <AccountType/>
      </UserInfo>
      <UserInfo>
        <DisplayName>ARBEL Pauline, CFE/CMU</DisplayName>
        <AccountId>632</AccountId>
        <AccountType/>
      </UserInfo>
      <UserInfo>
        <DisplayName>ALFONSO Francesco, DAF/FIN</DisplayName>
        <AccountId>1163</AccountId>
        <AccountType/>
      </UserInfo>
      <UserInfo>
        <DisplayName>CUPELLO Paloma, DAF/FIN</DisplayName>
        <AccountId>1543</AccountId>
        <AccountType/>
      </UserInfo>
      <UserInfo>
        <DisplayName>DROUILLON Françoise, DAF</DisplayName>
        <AccountId>1590</AccountId>
        <AccountType/>
      </UserInfo>
    </OECDProjectMembers>
    <eShareCommitteeTaxHTField0 xmlns="c9f238dd-bb73-4aef-a7a5-d644ad823e52">
      <Terms xmlns="http://schemas.microsoft.com/office/infopath/2007/PartnerControls"/>
    </eShareCommitteeTaxHTField0>
    <OECDKimProvenance xmlns="54c4cd27-f286-408f-9ce0-33c1e0f3ab39" xsi:nil="true"/>
    <OECDProjectLookup xmlns="ddbd984f-848b-4d59-a9eb-1760df3af461">47</OECDProjectLookup>
    <OECDMainProject xmlns="ddbd984f-848b-4d59-a9eb-1760df3af461">35</OECDMainProject>
    <OECDKimStatus xmlns="54c4cd27-f286-408f-9ce0-33c1e0f3ab39">Draft</OECDKimStatus>
    <eShareTopic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Financial literacy</TermName>
          <TermId xmlns="http://schemas.microsoft.com/office/infopath/2007/PartnerControls">38d944e9-56b9-44f8-ab36-a8c1c92f484a</TermId>
        </TermInfo>
        <TermInfo xmlns="http://schemas.microsoft.com/office/infopath/2007/PartnerControls">
          <TermName xmlns="http://schemas.microsoft.com/office/infopath/2007/PartnerControls">Education</TermName>
          <TermId xmlns="http://schemas.microsoft.com/office/infopath/2007/PartnerControls">efa18019-c5e7-4d07-b5cf-a61d17d44208</TermId>
        </TermInfo>
      </Terms>
    </eShareTopicTaxHTField0>
    <eShareCountryTaxHTField0 xmlns="c9f238dd-bb73-4aef-a7a5-d644ad823e52">
      <Terms xmlns="http://schemas.microsoft.com/office/infopath/2007/PartnerControls"/>
    </eShareCountryTaxHTField0>
    <OECDProjectManager xmlns="ddbd984f-848b-4d59-a9eb-1760df3af461">
      <UserInfo>
        <DisplayName/>
        <AccountId>105</AccountId>
        <AccountType/>
      </UserInfo>
    </OECDProjectManager>
    <eShareKeywordsTaxHTField0 xmlns="c9f238dd-bb73-4aef-a7a5-d644ad823e52">
      <Terms xmlns="http://schemas.microsoft.com/office/infopath/2007/PartnerControls"/>
    </eShareKeywordsTaxHTField0>
    <TaxCatchAll xmlns="ca82dde9-3436-4d3d-bddd-d31447390034">
      <Value>279</Value>
      <Value>327</Value>
      <Value>501</Value>
      <Value>133</Value>
    </TaxCatchAll>
    <_dlc_DocId xmlns="422d9e62-c95f-4be8-bc96-fc16e6e7af15">ESHAREDAF-38-13161</_dlc_DocId>
    <_dlc_DocIdUrl xmlns="422d9e62-c95f-4be8-bc96-fc16e6e7af15">
      <Url>https://portal.oecd.org/eshare/daf/pc/_layouts/15/DocIdRedir.aspx?ID=ESHAREDAF-38-13161</Url>
      <Description>ESHAREDAF-38-13161</Description>
    </_dlc_DocIdUrl>
  </documentManagement>
</p:properties>
</file>

<file path=customXml/item5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Presentation" ma:contentTypeID="0x0101008B4DD370EC31429186F3AD49F0D3098F004A77CEA22D3A40738DB9741B0FD4187A0081A297DA330C4955888849EBD611C22600B7695513B295F147A7F253C73CAD0451" ma:contentTypeVersion="80" ma:contentTypeDescription="" ma:contentTypeScope="" ma:versionID="1fdb7bd75cf867c4e179bea1264b50f6">
  <xsd:schema xmlns:xsd="http://www.w3.org/2001/XMLSchema" xmlns:xs="http://www.w3.org/2001/XMLSchema" xmlns:p="http://schemas.microsoft.com/office/2006/metadata/properties" xmlns:ns2="54c4cd27-f286-408f-9ce0-33c1e0f3ab39" xmlns:ns3="422d9e62-c95f-4be8-bc96-fc16e6e7af15" xmlns:ns4="ca82dde9-3436-4d3d-bddd-d31447390034" xmlns:ns5="ddbd984f-848b-4d59-a9eb-1760df3af461" xmlns:ns6="c9f238dd-bb73-4aef-a7a5-d644ad823e52" targetNamespace="http://schemas.microsoft.com/office/2006/metadata/properties" ma:root="true" ma:fieldsID="fdd2ee356df5c244df7fd3b8a411d008" ns2:_="" ns3:_="" ns4:_="" ns5:_="" ns6:_="">
    <xsd:import namespace="54c4cd27-f286-408f-9ce0-33c1e0f3ab39"/>
    <xsd:import namespace="422d9e62-c95f-4be8-bc96-fc16e6e7af15"/>
    <xsd:import namespace="ca82dde9-3436-4d3d-bddd-d31447390034"/>
    <xsd:import namespace="ddbd984f-848b-4d59-a9eb-1760df3af461"/>
    <xsd:import namespace="c9f238dd-bb73-4aef-a7a5-d644ad823e52"/>
    <xsd:element name="properties">
      <xsd:complexType>
        <xsd:sequence>
          <xsd:element name="documentManagement">
            <xsd:complexType>
              <xsd:all>
                <xsd:element ref="ns2:OECDMeetingDate" minOccurs="0"/>
                <xsd:element ref="ns4:OECDlanguage" minOccurs="0"/>
                <xsd:element ref="ns3:OECDExpirationDate" minOccurs="0"/>
                <xsd:element ref="ns5:OECDProjectLookup" minOccurs="0"/>
                <xsd:element ref="ns5:OECDProjectManager" minOccurs="0"/>
                <xsd:element ref="ns5:OECDProjectMembers" minOccurs="0"/>
                <xsd:element ref="ns5:OECDMainProject" minOccurs="0"/>
                <xsd:element ref="ns5:OECDPinnedBy" minOccurs="0"/>
                <xsd:element ref="ns2:OECDKimStatus" minOccurs="0"/>
                <xsd:element ref="ns5:OECDTagsCache" minOccurs="0"/>
                <xsd:element ref="ns3:_dlc_DocId" minOccurs="0"/>
                <xsd:element ref="ns3:_dlc_DocIdUrl" minOccurs="0"/>
                <xsd:element ref="ns6:eShareKeywordsTaxHTField0" minOccurs="0"/>
                <xsd:element ref="ns6:eShareTopicTaxHTField0" minOccurs="0"/>
                <xsd:element ref="ns6:eShareCountryTaxHTField0" minOccurs="0"/>
                <xsd:element ref="ns2:OECDKimProvenance" minOccurs="0"/>
                <xsd:element ref="ns2:OECDKimBussinessContext" minOccurs="0"/>
                <xsd:element ref="ns4:TaxCatchAll" minOccurs="0"/>
                <xsd:element ref="ns6:eSharePWBTaxHTField0" minOccurs="0"/>
                <xsd:element ref="ns5:mcabdfbcfcc34b0db2b26427245c13c6" minOccurs="0"/>
                <xsd:element ref="ns4:TaxCatchAllLabel" minOccurs="0"/>
                <xsd:element ref="ns3:_dlc_DocIdPersistId" minOccurs="0"/>
                <xsd:element ref="ns6:eShareCommitteeTaxHTField0" minOccurs="0"/>
                <xsd:element ref="ns3:cdaa264386b64a5eb3931631587e1776" minOccurs="0"/>
                <xsd:element ref="ns5:nbb885e32ada4fa18483bd70230d535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MeetingDate" ma:index="4" nillable="true" ma:displayName="Meeting Date" ma:default="" ma:format="DateOnly" ma:hidden="true" ma:internalName="OECDMeetingDate" ma:readOnly="false">
      <xsd:simpleType>
        <xsd:restriction base="dms:DateTime"/>
      </xsd:simpleType>
    </xsd:element>
    <xsd:element name="OECDKimStatus" ma:index="16" nillable="true" ma:displayName="Kim status" ma:default="Draft" ma:description="" ma:format="Dropdown" ma:hidden="true" ma:internalName="OECDKimStatus">
      <xsd:simpleType>
        <xsd:restriction base="dms:Choice">
          <xsd:enumeration value="Draft"/>
          <xsd:enumeration value="Final"/>
        </xsd:restriction>
      </xsd:simpleType>
    </xsd:element>
    <xsd:element name="OECDKimProvenance" ma:index="27" nillable="true" ma:displayName="Kim provenance" ma:description="" ma:hidden="true" ma:internalName="OECDKimProvenance" ma:readOnly="false">
      <xsd:simpleType>
        <xsd:restriction base="dms:Text">
          <xsd:maxLength value="255"/>
        </xsd:restriction>
      </xsd:simpleType>
    </xsd:element>
    <xsd:element name="OECDKimBussinessContext" ma:index="28" nillable="true" ma:displayName="Kim business context" ma:description="" ma:hidden="true" ma:internalName="OECDKimBussinessContext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d9e62-c95f-4be8-bc96-fc16e6e7af15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Highlights" ma:default="" ma:description="" ma:format="DateOnly" ma:hidden="true" ma:indexed="true" ma:internalName="OECDExpirationDate" ma:readOnly="false">
      <xsd:simpleType>
        <xsd:restriction base="dms:DateTime"/>
      </xsd:simpleType>
    </xsd:element>
    <xsd:element name="_dlc_DocId" ma:index="20" nillable="true" ma:displayName="Document ID" ma:description="" ma:hidden="true" ma:internalName="_dlc_DocId" ma:readOnly="true">
      <xsd:simpleType>
        <xsd:restriction base="dms:Text"/>
      </xsd:simpleType>
    </xsd:element>
    <xsd:element name="_dlc_DocIdUrl" ma:index="23" nillable="true" ma:displayName="Document ID" ma:description="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daa264386b64a5eb3931631587e1776" ma:index="37" nillable="true" ma:taxonomy="true" ma:internalName="cdaa264386b64a5eb3931631587e1776" ma:taxonomyFieldName="OECDHorizontalProjects" ma:displayName="Horizontal project" ma:readOnly="false" ma:default="" ma:fieldId="cdaa2643-86b6-4a5e-b393-1631587e1776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5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29" nillable="true" ma:displayName="Taxonomy Catch All Column" ma:hidden="true" ma:list="{4d2fa938-8d37-45fa-910f-cb0aa52e3ee4}" ma:internalName="TaxCatchAll" ma:showField="CatchAllData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2" nillable="true" ma:displayName="Taxonomy Catch All Column1" ma:hidden="true" ma:list="{4d2fa938-8d37-45fa-910f-cb0aa52e3ee4}" ma:internalName="TaxCatchAllLabel" ma:readOnly="true" ma:showField="CatchAllDataLabel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d984f-848b-4d59-a9eb-1760df3af461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bc83b2af-e160-442d-bd56-c59d584bfbe4" ma:internalName="OECDProjectLookup" ma:readOnly="false" ma:showField="OECDShortProjectName" ma:web="ddbd984f-848b-4d59-a9eb-1760df3af461">
      <xsd:simpleType>
        <xsd:restriction base="dms:Unknown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bc83b2af-e160-442d-bd56-c59d584bfbe4" ma:internalName="OECDMainProject" ma:readOnly="false" ma:showField="OECDShortProjectName">
      <xsd:simpleType>
        <xsd:restriction base="dms:Unknown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TagsCache" ma:index="19" nillable="true" ma:displayName="Tags cache" ma:description="" ma:hidden="true" ma:internalName="OECDTagsCache">
      <xsd:simpleType>
        <xsd:restriction base="dms:Note"/>
      </xsd:simpleType>
    </xsd:element>
    <xsd:element name="mcabdfbcfcc34b0db2b26427245c13c6" ma:index="31" nillable="true" ma:displayName="Deliverable owner_0" ma:hidden="true" ma:internalName="mcabdfbcfcc34b0db2b26427245c13c6">
      <xsd:simpleType>
        <xsd:restriction base="dms:Note"/>
      </xsd:simpleType>
    </xsd:element>
    <xsd:element name="nbb885e32ada4fa18483bd70230d535b" ma:index="38" nillable="true" ma:taxonomy="true" ma:internalName="nbb885e32ada4fa18483bd70230d535b" ma:taxonomyFieldName="OECDProjectOwnerStructure" ma:displayName="Project owner" ma:readOnly="false" ma:default="" ma:fieldId="7bb885e3-2ada-4fa1-8483-bd70230d535b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KeywordsTaxHTField0" ma:index="24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TopicTaxHTField0" ma:index="25" nillable="true" ma:taxonomy="true" ma:internalName="eShareTopicTaxHTField0" ma:taxonomyFieldName="OECDTopic" ma:displayName="Topic" ma:readOnly="false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CountryTaxHTField0" ma:index="26" nillable="true" ma:taxonomy="true" ma:internalName="eShareCountryTaxHTField0" ma:taxonomyFieldName="OECDCountry" ma:displayName="Country" ma:readOnly="false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30" nillable="true" ma:taxonomy="true" ma:internalName="eSharePWBTaxHTField0" ma:taxonomyFieldName="OECDPWB" ma:displayName="PWB" ma:readOnly="false" ma:fieldId="{fe327ce1-b783-48aa-9b0b-52ad26d1c9f6}" ma:taxonomyMulti="true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CommitteeTaxHTField0" ma:index="36" nillable="true" ma:taxonomy="true" ma:internalName="eShareCommitteeTaxHTField0" ma:taxonomyFieldName="OECDCommittee" ma:displayName="Committee" ma:readOnly="false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B0245D-DCEA-475E-9556-2060E6322DC8}"/>
</file>

<file path=customXml/itemProps2.xml><?xml version="1.0" encoding="utf-8"?>
<ds:datastoreItem xmlns:ds="http://schemas.openxmlformats.org/officeDocument/2006/customXml" ds:itemID="{0AAB3933-7040-42F3-8039-2DAEED8BC137}"/>
</file>

<file path=customXml/itemProps3.xml><?xml version="1.0" encoding="utf-8"?>
<ds:datastoreItem xmlns:ds="http://schemas.openxmlformats.org/officeDocument/2006/customXml" ds:itemID="{0DED54FE-BD17-483B-9E5B-5281B0AB3356}"/>
</file>

<file path=customXml/itemProps4.xml><?xml version="1.0" encoding="utf-8"?>
<ds:datastoreItem xmlns:ds="http://schemas.openxmlformats.org/officeDocument/2006/customXml" ds:itemID="{47151E61-5F42-4AAE-ADA2-FA2B95196998}"/>
</file>

<file path=customXml/itemProps5.xml><?xml version="1.0" encoding="utf-8"?>
<ds:datastoreItem xmlns:ds="http://schemas.openxmlformats.org/officeDocument/2006/customXml" ds:itemID="{7AB7AD76-D632-424A-BA4A-BF760E52E212}"/>
</file>

<file path=customXml/itemProps6.xml><?xml version="1.0" encoding="utf-8"?>
<ds:datastoreItem xmlns:ds="http://schemas.openxmlformats.org/officeDocument/2006/customXml" ds:itemID="{705DC85D-8727-4FCC-B375-EF14DEAB6AA7}"/>
</file>

<file path=docProps/app.xml><?xml version="1.0" encoding="utf-8"?>
<Properties xmlns="http://schemas.openxmlformats.org/officeDocument/2006/extended-properties" xmlns:vt="http://schemas.openxmlformats.org/officeDocument/2006/docPropsVTypes">
  <Template>OECD_English_white</Template>
  <TotalTime>504</TotalTime>
  <Words>541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OECD_English_white</vt:lpstr>
      <vt:lpstr>Office Theme</vt:lpstr>
      <vt:lpstr>Highlights of day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financial literacy and financial inclusion</dc:title>
  <dc:creator>MONTICONE Chiara</dc:creator>
  <cp:lastModifiedBy>MONTICONE Chiara</cp:lastModifiedBy>
  <cp:revision>75</cp:revision>
  <dcterms:created xsi:type="dcterms:W3CDTF">2017-09-29T11:37:37Z</dcterms:created>
  <dcterms:modified xsi:type="dcterms:W3CDTF">2017-11-08T17:50:42Z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0x0101008B4DD370EC31429186F3AD49F0D3098F004A77CEA22D3A40738DB9741B0FD4187A0081A297DA330C4955888849EBD611C22600B7695513B295F147A7F253C73CAD0451</vt:lpwstr>
  </property>
  <property fmtid="{D5CDD505-2E9C-101B-9397-08002B2CF9AE}" pid="3" name="OECDCountry">
    <vt:lpwstr/>
  </property>
  <property fmtid="{D5CDD505-2E9C-101B-9397-08002B2CF9AE}" pid="4" name="OECDTopic">
    <vt:lpwstr>279;#Financial literacy|38d944e9-56b9-44f8-ab36-a8c1c92f484a;#501;#Education|efa18019-c5e7-4d07-b5cf-a61d17d44208</vt:lpwstr>
  </property>
  <property fmtid="{D5CDD505-2E9C-101B-9397-08002B2CF9AE}" pid="5" name="OECDCommittee">
    <vt:lpwstr/>
  </property>
  <property fmtid="{D5CDD505-2E9C-101B-9397-08002B2CF9AE}" pid="6" name="OECDPWB">
    <vt:lpwstr>327;#2015-16|a7b4e2ad-5b69-49d9-a265-a98e355e26b9</vt:lpwstr>
  </property>
  <property fmtid="{D5CDD505-2E9C-101B-9397-08002B2CF9AE}" pid="7" name="OECDKeywords">
    <vt:lpwstr/>
  </property>
  <property fmtid="{D5CDD505-2E9C-101B-9397-08002B2CF9AE}" pid="8" name="OECDHorizontalProjects">
    <vt:lpwstr/>
  </property>
  <property fmtid="{D5CDD505-2E9C-101B-9397-08002B2CF9AE}" pid="9" name="OECDProjectOwnerStructure">
    <vt:lpwstr>133;#DAF/FIN|894dfadc-16c3-441c-840d-02ae3778bf04</vt:lpwstr>
  </property>
  <property fmtid="{D5CDD505-2E9C-101B-9397-08002B2CF9AE}" pid="10" name="_dlc_DocIdItemGuid">
    <vt:lpwstr>58d42a36-932d-4458-b296-35a5c76ed780</vt:lpwstr>
  </property>
  <property fmtid="{D5CDD505-2E9C-101B-9397-08002B2CF9AE}" pid="11" name="eShareOrganisationTaxHTField0">
    <vt:lpwstr/>
  </property>
  <property fmtid="{D5CDD505-2E9C-101B-9397-08002B2CF9AE}" pid="12" name="OECDOrganisation">
    <vt:lpwstr/>
  </property>
  <property fmtid="{D5CDD505-2E9C-101B-9397-08002B2CF9AE}" pid="13" name="_docset_NoMedatataSyncRequired">
    <vt:lpwstr>False</vt:lpwstr>
  </property>
</Properties>
</file>