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48" r:id="rId1"/>
    <p:sldMasterId id="2147483719" r:id="rId2"/>
  </p:sldMasterIdLst>
  <p:notesMasterIdLst>
    <p:notesMasterId r:id="rId16"/>
  </p:notesMasterIdLst>
  <p:handoutMasterIdLst>
    <p:handoutMasterId r:id="rId17"/>
  </p:handoutMasterIdLst>
  <p:sldIdLst>
    <p:sldId id="611" r:id="rId3"/>
    <p:sldId id="604" r:id="rId4"/>
    <p:sldId id="605" r:id="rId5"/>
    <p:sldId id="571" r:id="rId6"/>
    <p:sldId id="607" r:id="rId7"/>
    <p:sldId id="618" r:id="rId8"/>
    <p:sldId id="581" r:id="rId9"/>
    <p:sldId id="615" r:id="rId10"/>
    <p:sldId id="616" r:id="rId11"/>
    <p:sldId id="617" r:id="rId12"/>
    <p:sldId id="606" r:id="rId13"/>
    <p:sldId id="474" r:id="rId14"/>
    <p:sldId id="602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C14"/>
    <a:srgbClr val="F59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6" autoAdjust="0"/>
    <p:restoredTop sz="95915" autoAdjust="0"/>
  </p:normalViewPr>
  <p:slideViewPr>
    <p:cSldViewPr snapToGrid="0" snapToObjects="1">
      <p:cViewPr varScale="1">
        <p:scale>
          <a:sx n="83" d="100"/>
          <a:sy n="83" d="100"/>
        </p:scale>
        <p:origin x="1728" y="82"/>
      </p:cViewPr>
      <p:guideLst>
        <p:guide orient="horz" pos="2160"/>
        <p:guide pos="38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61900177285603E-2"/>
          <c:y val="0.17413795789900124"/>
          <c:w val="0.93670636601661905"/>
          <c:h val="0.82586204210099901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Better laws</a:t>
                    </a:r>
                    <a:r>
                      <a:rPr lang="en-US" baseline="0" dirty="0" smtClean="0"/>
                      <a:t>, </a:t>
                    </a:r>
                    <a:fld id="{8CE11239-53E3-4BFA-9437-2DA482BE9F51}" type="VALUE">
                      <a:rPr lang="en-US" baseline="0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CF-4CBA-9A45-28E39C8DE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Sheet1!$E$6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Sheet1!$D$6</c15:sqref>
                        </c15:formulaRef>
                      </c:ext>
                    </c:extLst>
                    <c:strCache>
                      <c:ptCount val="1"/>
                      <c:pt idx="0">
                        <c:v>Better laws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B968-4408-A8F5-C916E3DB13B5}"/>
            </c:ext>
          </c:extLst>
        </c:ser>
        <c:ser>
          <c:idx val="1"/>
          <c:order val="1"/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New lending</a:t>
                    </a:r>
                    <a:r>
                      <a:rPr lang="en-US" baseline="0" dirty="0" smtClean="0"/>
                      <a:t>, </a:t>
                    </a:r>
                  </a:p>
                  <a:p>
                    <a:pPr>
                      <a:defRPr sz="1000">
                        <a:solidFill>
                          <a:schemeClr val="tx1"/>
                        </a:solidFill>
                      </a:defRPr>
                    </a:pPr>
                    <a:fld id="{5CF067E4-514B-4EA9-8AE2-6222BDD08B7B}" type="VALUE">
                      <a:rPr lang="en-US" baseline="0" smtClean="0"/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CF-4CBA-9A45-28E39C8DE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Sheet1!$E$7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Sheet1!$D$7</c15:sqref>
                        </c15:formulaRef>
                      </c:ext>
                    </c:extLst>
                    <c:strCache>
                      <c:ptCount val="1"/>
                      <c:pt idx="0">
                        <c:v>Promote new lending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B968-4408-A8F5-C916E3DB13B5}"/>
            </c:ext>
          </c:extLst>
        </c:ser>
        <c:ser>
          <c:idx val="2"/>
          <c:order val="2"/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Financial</a:t>
                    </a:r>
                    <a:r>
                      <a:rPr lang="en-US" baseline="0" smtClean="0"/>
                      <a:t> education, </a:t>
                    </a:r>
                    <a:fld id="{DE7F4106-8B20-47CF-ABB1-283A9AEE4E08}" type="VALUE">
                      <a:rPr lang="en-US" baseline="0"/>
                      <a:pPr/>
                      <a:t>[VALUE]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CF-4CBA-9A45-28E39C8DE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Sheet1!$E$8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Sheet1!$D$8</c15:sqref>
                        </c15:formulaRef>
                      </c:ext>
                    </c:extLst>
                    <c:strCache>
                      <c:ptCount val="1"/>
                      <c:pt idx="0">
                        <c:v>Financial education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B968-4408-A8F5-C916E3DB13B5}"/>
            </c:ext>
          </c:extLst>
        </c:ser>
        <c:ser>
          <c:idx val="3"/>
          <c:order val="3"/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3746085168045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Others, </a:t>
                    </a:r>
                    <a:fld id="{CF87CAB4-F4CF-438A-ADAE-7892DA563690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59481427146854"/>
                      <c:h val="0.260217828261580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68-4408-A8F5-C916E3DB13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Sheet1!$E$9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Sheet1!$D$9</c15:sqref>
                        </c15:formulaRef>
                      </c:ext>
                    </c:extLst>
                    <c:strCache>
                      <c:ptCount val="1"/>
                      <c:pt idx="0">
                        <c:v>Other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B968-4408-A8F5-C916E3DB1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17760"/>
        <c:axId val="36519296"/>
      </c:barChart>
      <c:catAx>
        <c:axId val="36517760"/>
        <c:scaling>
          <c:orientation val="minMax"/>
        </c:scaling>
        <c:delete val="1"/>
        <c:axPos val="l"/>
        <c:majorTickMark val="out"/>
        <c:minorTickMark val="none"/>
        <c:tickLblPos val="nextTo"/>
        <c:crossAx val="36519296"/>
        <c:crosses val="autoZero"/>
        <c:auto val="1"/>
        <c:lblAlgn val="ctr"/>
        <c:lblOffset val="100"/>
        <c:noMultiLvlLbl val="0"/>
      </c:catAx>
      <c:valAx>
        <c:axId val="365192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65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BA0E-1CE9-C24B-93D7-C43B34D0D68C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ED8A2-523F-7849-9D55-A32CFF09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5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0D25-7754-4444-941F-67588718861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D2135-9DC2-4340-B54D-B4A69FFB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0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85750" indent="-285750" algn="l" defTabSz="609585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895335" indent="-285750" algn="l" defTabSz="609585" rtl="0" eaLnBrk="1" latinLnBrk="0" hangingPunct="1">
      <a:buFont typeface="Calibri" panose="020F050202020403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504920" indent="-285750" algn="l" defTabSz="609585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2114504" indent="-285750" algn="l" defTabSz="609585" rtl="0" eaLnBrk="1" latinLnBrk="0" hangingPunct="1">
      <a:buFont typeface="Calibri" panose="020F050202020403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724089" indent="-285750" algn="l" defTabSz="609585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400" dirty="0" smtClean="0"/>
              <a:t>Add</a:t>
            </a:r>
            <a:r>
              <a:rPr lang="en-IN" sz="1400" baseline="0" dirty="0" smtClean="0"/>
              <a:t> relevant title</a:t>
            </a:r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78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87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8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D2135-9DC2-4340-B54D-B4A69FFBEC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34988"/>
            <a:ext cx="3562350" cy="2671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1E9C-8CEE-3C44-A684-24D50C375F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5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J-PAL Intr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7526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7" y="757431"/>
            <a:ext cx="1714500" cy="680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7318773" y="-14698"/>
            <a:ext cx="1825228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7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3"/>
            <a:ext cx="8229600" cy="1158241"/>
          </a:xfrm>
        </p:spPr>
        <p:txBody>
          <a:bodyPr anchor="ctr"/>
          <a:lstStyle>
            <a:lvl1pPr>
              <a:defRPr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6"/>
            <a:ext cx="4038600" cy="4129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186"/>
            <a:ext cx="4038600" cy="4129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2"/>
            <a:ext cx="8229600" cy="1158241"/>
          </a:xfrm>
        </p:spPr>
        <p:txBody>
          <a:bodyPr anchor="ctr"/>
          <a:lstStyle>
            <a:lvl1pPr>
              <a:defRPr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2185"/>
            <a:ext cx="4040188" cy="438912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1099"/>
            <a:ext cx="4040188" cy="42793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72185"/>
            <a:ext cx="4041775" cy="438912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1099"/>
            <a:ext cx="4041775" cy="42793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3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3"/>
            <a:ext cx="8229600" cy="1142629"/>
          </a:xfrm>
        </p:spPr>
        <p:txBody>
          <a:bodyPr anchor="ctr"/>
          <a:lstStyle>
            <a:lvl1pPr>
              <a:defRPr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32389" y="1474575"/>
            <a:ext cx="2854410" cy="3456937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474575"/>
            <a:ext cx="5147074" cy="465159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832389" y="5129453"/>
            <a:ext cx="2854410" cy="996713"/>
          </a:xfrm>
        </p:spPr>
        <p:txBody>
          <a:bodyPr lIns="0" rIns="91440">
            <a:normAutofit/>
          </a:bodyPr>
          <a:lstStyle>
            <a:lvl1pPr marL="0" indent="0">
              <a:lnSpc>
                <a:spcPct val="100000"/>
              </a:lnSpc>
              <a:buNone/>
              <a:defRPr sz="1400" i="1" baseline="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32389" y="4931512"/>
            <a:ext cx="2854411" cy="197941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95073"/>
            <a:ext cx="8229600" cy="1164171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441" y="1474574"/>
            <a:ext cx="5161360" cy="465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474574"/>
            <a:ext cx="2854411" cy="3456936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1" y="5129453"/>
            <a:ext cx="2854411" cy="996713"/>
          </a:xfrm>
        </p:spPr>
        <p:txBody>
          <a:bodyPr lIns="0" rIns="91440">
            <a:normAutofit/>
          </a:bodyPr>
          <a:lstStyle>
            <a:lvl1pPr marL="0" indent="0">
              <a:buNone/>
              <a:defRPr sz="1400" i="1" baseline="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931512"/>
            <a:ext cx="2854412" cy="197941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9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2"/>
            <a:ext cx="8229600" cy="1158241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43016" y="1484903"/>
            <a:ext cx="2843783" cy="4439158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904"/>
            <a:ext cx="5147073" cy="463709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43015" y="5924063"/>
            <a:ext cx="2843784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5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2"/>
            <a:ext cx="8229600" cy="1164173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4575"/>
            <a:ext cx="2843785" cy="4449487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441" y="1474575"/>
            <a:ext cx="5161359" cy="464742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24063"/>
            <a:ext cx="2843786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4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3"/>
            <a:ext cx="8229600" cy="1164171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608576"/>
            <a:ext cx="3997842" cy="1517586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958" y="4608576"/>
            <a:ext cx="3997842" cy="1517586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487924"/>
            <a:ext cx="3997842" cy="286313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958" y="1487924"/>
            <a:ext cx="3997842" cy="2863134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51059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88959" y="4351059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29"/>
            <a:ext cx="9144000" cy="68580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full bleed photo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8221" y="4733"/>
            <a:ext cx="21857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" y="6567965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340593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53298"/>
          </a:xfrm>
        </p:spPr>
        <p:txBody>
          <a:bodyPr anchor="ctr"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942"/>
            <a:ext cx="9144000" cy="2081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11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7526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13455" y="757430"/>
            <a:ext cx="1987148" cy="54451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6"/>
                </a:solidFill>
              </a:defRPr>
            </a:lvl1pPr>
          </a:lstStyle>
          <a:p>
            <a:r>
              <a:rPr lang="en-US" sz="1000" dirty="0" smtClean="0"/>
              <a:t>Click to add logo for </a:t>
            </a:r>
            <a:br>
              <a:rPr lang="en-US" sz="1000" dirty="0" smtClean="0"/>
            </a:br>
            <a:r>
              <a:rPr lang="en-US" sz="1000" dirty="0" smtClean="0"/>
              <a:t>co-branded presentations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7318773" y="-14698"/>
            <a:ext cx="1825228" cy="68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7" y="757431"/>
            <a:ext cx="1714500" cy="6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36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8722-1AD0-415F-B2C7-E578276EC5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1" y="5977468"/>
            <a:ext cx="4948989" cy="343049"/>
          </a:xfrm>
        </p:spPr>
        <p:txBody>
          <a:bodyPr lIns="91440" rIns="91440" anchor="b">
            <a:noAutofit/>
          </a:bodyPr>
          <a:lstStyle>
            <a:lvl1pPr marL="0" indent="0" algn="l">
              <a:buNone/>
              <a:defRPr lang="en-US" sz="12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References: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14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8722-1AD0-415F-B2C7-E578276EC5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1" y="5977468"/>
            <a:ext cx="4948989" cy="343049"/>
          </a:xfrm>
        </p:spPr>
        <p:txBody>
          <a:bodyPr lIns="91440" rIns="91440" anchor="b">
            <a:noAutofit/>
          </a:bodyPr>
          <a:lstStyle>
            <a:lvl1pPr marL="0" indent="0" algn="l">
              <a:buNone/>
              <a:defRPr lang="en-US" sz="12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References: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6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8722-1AD0-415F-B2C7-E578276EC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4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8722-1AD0-415F-B2C7-E578276EC5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1" y="5977468"/>
            <a:ext cx="4948989" cy="343049"/>
          </a:xfrm>
        </p:spPr>
        <p:txBody>
          <a:bodyPr lIns="91440" rIns="91440" anchor="b">
            <a:noAutofit/>
          </a:bodyPr>
          <a:lstStyle>
            <a:lvl1pPr marL="0" indent="0" algn="l">
              <a:buNone/>
              <a:defRPr lang="en-US" sz="12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References: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7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8722-1AD0-415F-B2C7-E578276EC5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1" y="5977468"/>
            <a:ext cx="4948989" cy="343049"/>
          </a:xfrm>
        </p:spPr>
        <p:txBody>
          <a:bodyPr lIns="91440" rIns="91440" anchor="b">
            <a:noAutofit/>
          </a:bodyPr>
          <a:lstStyle>
            <a:lvl1pPr marL="0" indent="0" algn="l">
              <a:buNone/>
              <a:defRPr lang="en-US" sz="1200" i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References: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8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J-PAL Intro Co-Branded Slide |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7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1" y="2553628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8" y="4406548"/>
            <a:ext cx="6478663" cy="17526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1" r="1063"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arveen Bindra\Desktop\J-PAL SA Logo FC (3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6"/>
            <a:ext cx="2232248" cy="71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0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J-PAL Intr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7526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arveen Bindra\Downloads\J-PAL SA Logo FC (3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7" y="561731"/>
            <a:ext cx="3449392" cy="11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7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7526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1" y="648025"/>
            <a:ext cx="1828800" cy="54406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13455" y="647702"/>
            <a:ext cx="1987148" cy="54451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sz="1000" dirty="0" smtClean="0"/>
              <a:t>Click to add logo for </a:t>
            </a:r>
            <a:br>
              <a:rPr lang="en-US" sz="1000" dirty="0" smtClean="0"/>
            </a:br>
            <a:r>
              <a:rPr lang="en-US" sz="1000" dirty="0" smtClean="0"/>
              <a:t>co-branded presentations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84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526892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1" y="648025"/>
            <a:ext cx="1828800" cy="54406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13455" y="647702"/>
            <a:ext cx="1987148" cy="54451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sz="1000" dirty="0" smtClean="0"/>
              <a:t>Click to add logo for </a:t>
            </a:r>
            <a:br>
              <a:rPr lang="en-US" sz="1000" dirty="0" smtClean="0"/>
            </a:br>
            <a:r>
              <a:rPr lang="en-US" sz="1000" dirty="0" smtClean="0"/>
              <a:t>co-branded presentations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1206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877819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123576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0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095" y="2810174"/>
            <a:ext cx="6455454" cy="1470025"/>
          </a:xfrm>
          <a:noFill/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7095" y="4500567"/>
            <a:ext cx="6455454" cy="1646235"/>
          </a:xfrm>
          <a:noFill/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7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-PAL Intro Co-Branded Slide | Opt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879"/>
            <a:ext cx="9144000" cy="6851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62" y="2553630"/>
            <a:ext cx="6478663" cy="1470025"/>
          </a:xfrm>
        </p:spPr>
        <p:txBody>
          <a:bodyPr anchor="b"/>
          <a:lstStyle>
            <a:lvl1pPr>
              <a:defRPr spc="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1526892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 spc="100" baseline="0">
                <a:solidFill>
                  <a:srgbClr val="2828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813455" y="825216"/>
            <a:ext cx="1987148" cy="544513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6"/>
                </a:solidFill>
              </a:defRPr>
            </a:lvl1pPr>
          </a:lstStyle>
          <a:p>
            <a:r>
              <a:rPr lang="en-US" sz="1000" dirty="0" smtClean="0"/>
              <a:t>Click to add logo for </a:t>
            </a:r>
            <a:br>
              <a:rPr lang="en-US" sz="1000" dirty="0" smtClean="0"/>
            </a:br>
            <a:r>
              <a:rPr lang="en-US" sz="1000" dirty="0" smtClean="0"/>
              <a:t>co-branded presentations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1206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6"/>
                </a:solidFill>
              </a:defRPr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877819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6"/>
                </a:solidFill>
              </a:defRPr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123576" y="6014764"/>
            <a:ext cx="1987148" cy="548640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accent6"/>
                </a:solidFill>
              </a:defRPr>
            </a:lvl1pPr>
          </a:lstStyle>
          <a:p>
            <a:r>
              <a:rPr lang="en-US" sz="1000" dirty="0" smtClean="0"/>
              <a:t>Click to add partner logo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7318773" y="-14698"/>
            <a:ext cx="1825228" cy="689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7" y="757431"/>
            <a:ext cx="1714500" cy="6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6912654" y="0"/>
            <a:ext cx="2231346" cy="689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2"/>
            <a:ext cx="6455454" cy="5953125"/>
          </a:xfrm>
        </p:spPr>
        <p:txBody>
          <a:bodyPr anchor="ctr">
            <a:normAutofit/>
          </a:bodyPr>
          <a:lstStyle>
            <a:lvl1pPr marL="571500" indent="-571500">
              <a:lnSpc>
                <a:spcPct val="100000"/>
              </a:lnSpc>
              <a:spcAft>
                <a:spcPts val="1500"/>
              </a:spcAft>
              <a:buFont typeface="+mj-lt"/>
              <a:buAutoNum type="romanUcPeriod"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add section names (bold section presenting)</a:t>
            </a:r>
          </a:p>
        </p:txBody>
      </p:sp>
    </p:spTree>
    <p:extLst>
      <p:ext uri="{BB962C8B-B14F-4D97-AF65-F5344CB8AC3E}">
        <p14:creationId xmlns:p14="http://schemas.microsoft.com/office/powerpoint/2010/main" val="16376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/>
            <a:fld id="{2ECB1696-1F23-9849-960D-916B9EF0C8D4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1168"/>
            <a:ext cx="822960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</a:t>
            </a:r>
            <a:r>
              <a:rPr lang="en-US" smtClean="0"/>
              <a:t>to edit </a:t>
            </a: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472184"/>
            <a:ext cx="8229600" cy="47092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47366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186"/>
            <a:ext cx="8229600" cy="41276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200" baseline="0"/>
            </a:lvl1pPr>
            <a:lvl2pPr>
              <a:spcAft>
                <a:spcPts val="300"/>
              </a:spcAft>
              <a:defRPr sz="2000" baseline="0"/>
            </a:lvl2pPr>
            <a:lvl3pPr>
              <a:spcAft>
                <a:spcPts val="300"/>
              </a:spcAft>
              <a:defRPr sz="1800" baseline="0"/>
            </a:lvl3pPr>
            <a:lvl4pPr>
              <a:spcAft>
                <a:spcPts val="300"/>
              </a:spcAft>
              <a:defRPr sz="1600" baseline="0"/>
            </a:lvl4pPr>
            <a:lvl5pPr>
              <a:spcAft>
                <a:spcPts val="300"/>
              </a:spcAft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/>
            <a:fld id="{2ECB1696-1F23-9849-960D-916B9EF0C8D4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85482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47366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03122"/>
            <a:ext cx="8229600" cy="3499027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200" baseline="0"/>
            </a:lvl1pPr>
            <a:lvl2pPr>
              <a:spcAft>
                <a:spcPts val="300"/>
              </a:spcAft>
              <a:defRPr sz="2000" baseline="0"/>
            </a:lvl2pPr>
            <a:lvl3pPr>
              <a:spcAft>
                <a:spcPts val="300"/>
              </a:spcAft>
              <a:defRPr sz="1800" baseline="0"/>
            </a:lvl3pPr>
            <a:lvl4pPr>
              <a:spcAft>
                <a:spcPts val="300"/>
              </a:spcAft>
              <a:defRPr sz="1600" baseline="0"/>
            </a:lvl4pPr>
            <a:lvl5pPr>
              <a:spcAft>
                <a:spcPts val="300"/>
              </a:spcAft>
              <a:defRPr sz="1600" baseline="0"/>
            </a:lvl5pPr>
          </a:lstStyle>
          <a:p>
            <a:pPr lvl="0"/>
            <a:r>
              <a:rPr lang="en-US" dirty="0" smtClean="0"/>
              <a:t>Click to edit Master text styles (can also be used for maps and infographics)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defTabSz="457200"/>
            <a:fld id="{2ECB1696-1F23-9849-960D-916B9EF0C8D4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471615"/>
            <a:ext cx="8229599" cy="63182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subtitle text here</a:t>
            </a:r>
          </a:p>
        </p:txBody>
      </p:sp>
    </p:spTree>
    <p:extLst>
      <p:ext uri="{BB962C8B-B14F-4D97-AF65-F5344CB8AC3E}">
        <p14:creationId xmlns:p14="http://schemas.microsoft.com/office/powerpoint/2010/main" val="211792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1171"/>
            <a:ext cx="8229600" cy="1152143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4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184"/>
            <a:ext cx="4038600" cy="47091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7"/>
            <a:ext cx="8229600" cy="1147367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6"/>
            <a:ext cx="4038600" cy="4129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186"/>
            <a:ext cx="4038600" cy="4129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buNone/>
              <a:defRPr sz="1400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280401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312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2185"/>
            <a:ext cx="4040188" cy="438912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1099"/>
            <a:ext cx="4040188" cy="427939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72185"/>
            <a:ext cx="4041775" cy="438912"/>
          </a:xfrm>
        </p:spPr>
        <p:txBody>
          <a:bodyPr anchor="t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1099"/>
            <a:ext cx="4041775" cy="427939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7"/>
            <a:ext cx="8229600" cy="1131754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32389" y="1474575"/>
            <a:ext cx="2854410" cy="3456937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474575"/>
            <a:ext cx="5268098" cy="465159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5832389" y="5129453"/>
            <a:ext cx="2854410" cy="996713"/>
          </a:xfrm>
        </p:spPr>
        <p:txBody>
          <a:bodyPr lIns="0" rIns="91440">
            <a:normAutofit/>
          </a:bodyPr>
          <a:lstStyle>
            <a:lvl1pPr marL="0" indent="0">
              <a:lnSpc>
                <a:spcPct val="100000"/>
              </a:lnSpc>
              <a:buNone/>
              <a:defRPr sz="1400" i="1" baseline="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32389" y="4931512"/>
            <a:ext cx="2854411" cy="197941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10274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&amp; Caption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5947"/>
            <a:ext cx="8229600" cy="1153296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6942" y="1474574"/>
            <a:ext cx="5259859" cy="465159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070" y="6446571"/>
            <a:ext cx="6879266" cy="222323"/>
          </a:xfrm>
        </p:spPr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474574"/>
            <a:ext cx="2854411" cy="3456936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1" y="5129453"/>
            <a:ext cx="2854411" cy="996713"/>
          </a:xfrm>
        </p:spPr>
        <p:txBody>
          <a:bodyPr lIns="0" rIns="91440">
            <a:normAutofit/>
          </a:bodyPr>
          <a:lstStyle>
            <a:lvl1pPr marL="0" indent="0">
              <a:buNone/>
              <a:defRPr sz="1400" i="1" baseline="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caption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4931512"/>
            <a:ext cx="2854412" cy="197941"/>
          </a:xfrm>
          <a:ln>
            <a:noFill/>
          </a:ln>
        </p:spPr>
        <p:txBody>
          <a:bodyPr lIns="0" tIns="18288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71247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47366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43016" y="1484903"/>
            <a:ext cx="2843783" cy="4439158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905"/>
            <a:ext cx="5248658" cy="464126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43015" y="5924063"/>
            <a:ext cx="2843784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347927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095" y="2810174"/>
            <a:ext cx="6455454" cy="1470025"/>
          </a:xfrm>
          <a:noFill/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47095" y="4500567"/>
            <a:ext cx="6455454" cy="1646235"/>
          </a:xfrm>
          <a:noFill/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7318773" y="-14698"/>
            <a:ext cx="1825228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62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Image w/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53298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74575"/>
            <a:ext cx="2843785" cy="4449487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57" y="1474575"/>
            <a:ext cx="5266943" cy="465159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924063"/>
            <a:ext cx="2843786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40150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 w/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7"/>
            <a:ext cx="8229600" cy="1153296"/>
          </a:xfrm>
        </p:spPr>
        <p:txBody>
          <a:bodyPr anchor="ctr"/>
          <a:lstStyle>
            <a:lvl1pPr>
              <a:defRPr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608576"/>
            <a:ext cx="3997842" cy="1517586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958" y="4608576"/>
            <a:ext cx="3997842" cy="1517586"/>
          </a:xfrm>
        </p:spPr>
        <p:txBody>
          <a:bodyPr lIns="0"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57200" y="1487924"/>
            <a:ext cx="3997842" cy="2863134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958" y="1487924"/>
            <a:ext cx="3997842" cy="2863134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photo or infographic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51059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688959" y="4351059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286055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Full Blee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29"/>
            <a:ext cx="9144000" cy="6858000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add full bleed photo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8221" y="4733"/>
            <a:ext cx="21857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" y="6567965"/>
            <a:ext cx="3997843" cy="197941"/>
          </a:xfrm>
          <a:ln>
            <a:noFill/>
          </a:ln>
        </p:spPr>
        <p:txBody>
          <a:bodyPr lIns="0" tIns="9144" rIns="0" bIns="18288" anchor="t">
            <a:noAutofit/>
          </a:bodyPr>
          <a:lstStyle>
            <a:lvl1pPr marL="0" indent="0">
              <a:buNone/>
              <a:defRPr sz="7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photo/infographic credit</a:t>
            </a:r>
          </a:p>
        </p:txBody>
      </p:sp>
    </p:spTree>
    <p:extLst>
      <p:ext uri="{BB962C8B-B14F-4D97-AF65-F5344CB8AC3E}">
        <p14:creationId xmlns:p14="http://schemas.microsoft.com/office/powerpoint/2010/main" val="399746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46"/>
            <a:ext cx="8229600" cy="1153298"/>
          </a:xfrm>
        </p:spPr>
        <p:txBody>
          <a:bodyPr anchor="ctr"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2ECB1696-1F23-9849-960D-916B9EF0C8D4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942"/>
            <a:ext cx="9144000" cy="2081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97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B3DFF31-B10C-48DD-AE5D-87FAF1DA9AD4}" type="datetime1">
              <a:rPr lang="en-US" sz="1800" smtClean="0">
                <a:solidFill>
                  <a:srgbClr val="000000"/>
                </a:solidFill>
              </a:rPr>
              <a:pPr defTabSz="457200"/>
              <a:t>11/8/2017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7FC1D7C0-A7D1-4E7E-B830-3D2923452823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0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12C332A-5697-4D02-8E2D-9BB7BA32BDE5}" type="datetime1">
              <a:rPr lang="en-US" sz="1800" smtClean="0">
                <a:solidFill>
                  <a:srgbClr val="000000"/>
                </a:solidFill>
              </a:rPr>
              <a:pPr defTabSz="457200"/>
              <a:t>11/8/2017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459" y="6446572"/>
            <a:ext cx="1136341" cy="222323"/>
          </a:xfrm>
          <a:prstGeom prst="rect">
            <a:avLst/>
          </a:prstGeom>
        </p:spPr>
        <p:txBody>
          <a:bodyPr/>
          <a:lstStyle/>
          <a:p>
            <a:pPr defTabSz="457200"/>
            <a:fld id="{7FC1D7C0-A7D1-4E7E-B830-3D2923452823}" type="slidenum">
              <a:rPr lang="en-US" sz="1800" smtClean="0">
                <a:solidFill>
                  <a:srgbClr val="000000"/>
                </a:solidFill>
              </a:rPr>
              <a:pPr defTabSz="457200"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Section Divider |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6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2"/>
            <a:ext cx="6455454" cy="5953125"/>
          </a:xfrm>
        </p:spPr>
        <p:txBody>
          <a:bodyPr anchor="ctr">
            <a:normAutofit/>
          </a:bodyPr>
          <a:lstStyle>
            <a:lvl1pPr marL="571500" indent="-571500">
              <a:lnSpc>
                <a:spcPct val="100000"/>
              </a:lnSpc>
              <a:spcAft>
                <a:spcPts val="1500"/>
              </a:spcAft>
              <a:buFont typeface="+mj-lt"/>
              <a:buAutoNum type="romanUcPeriod"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add section names (bold section presenting)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3"/>
          <a:stretch/>
        </p:blipFill>
        <p:spPr>
          <a:xfrm>
            <a:off x="7318773" y="-14698"/>
            <a:ext cx="1825228" cy="689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02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472184"/>
            <a:ext cx="8229600" cy="4709541"/>
          </a:xfrm>
        </p:spPr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  <a:lvl2pPr>
              <a:spcBef>
                <a:spcPts val="1200"/>
              </a:spcBef>
              <a:spcAft>
                <a:spcPts val="1200"/>
              </a:spcAft>
              <a:defRPr/>
            </a:lvl2pPr>
            <a:lvl3pPr>
              <a:spcBef>
                <a:spcPts val="1200"/>
              </a:spcBef>
              <a:spcAft>
                <a:spcPts val="1200"/>
              </a:spcAft>
              <a:defRPr/>
            </a:lvl3pPr>
            <a:lvl4pPr>
              <a:spcBef>
                <a:spcPts val="1200"/>
              </a:spcBef>
              <a:spcAft>
                <a:spcPts val="1200"/>
              </a:spcAft>
              <a:defRPr/>
            </a:lvl4pPr>
            <a:lvl5pPr>
              <a:spcBef>
                <a:spcPts val="12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95072"/>
            <a:ext cx="8229600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3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2"/>
            <a:ext cx="8229600" cy="1158240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2186"/>
            <a:ext cx="8229600" cy="4129963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000" baseline="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1800" baseline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1518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Content Slide w/ citation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95073"/>
            <a:ext cx="8229600" cy="1158239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03120"/>
            <a:ext cx="8229600" cy="349902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 baseline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6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(can also be used for maps and infographics)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471615"/>
            <a:ext cx="8229599" cy="63182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subtitle text here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02149"/>
            <a:ext cx="8229600" cy="59069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add citation text here.</a:t>
            </a:r>
          </a:p>
        </p:txBody>
      </p:sp>
    </p:spTree>
    <p:extLst>
      <p:ext uri="{BB962C8B-B14F-4D97-AF65-F5344CB8AC3E}">
        <p14:creationId xmlns:p14="http://schemas.microsoft.com/office/powerpoint/2010/main" val="155315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-PAL 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5073"/>
            <a:ext cx="8229600" cy="1158241"/>
          </a:xfrm>
        </p:spPr>
        <p:txBody>
          <a:bodyPr anchor="ctr"/>
          <a:lstStyle>
            <a:lvl1pPr>
              <a:defRPr spc="0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184"/>
            <a:ext cx="4038600" cy="470916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000"/>
            </a:lvl1pPr>
            <a:lvl2pPr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184"/>
            <a:ext cx="4038600" cy="470916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2000"/>
            </a:lvl1pPr>
            <a:lvl2pPr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4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5739"/>
            <a:ext cx="8229600" cy="115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7326"/>
            <a:ext cx="8229600" cy="471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1"/>
            <a:ext cx="7247335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j-pal | evidence in finance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4545" y="6446571"/>
            <a:ext cx="85225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1" r:id="rId9"/>
    <p:sldLayoutId id="2147483679" r:id="rId10"/>
    <p:sldLayoutId id="2147483680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2" r:id="rId21"/>
    <p:sldLayoutId id="2147483693" r:id="rId22"/>
    <p:sldLayoutId id="2147483694" r:id="rId23"/>
    <p:sldLayoutId id="2147483695" r:id="rId24"/>
    <p:sldLayoutId id="2147483741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u="none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•"/>
        <a:defRPr sz="2200" kern="1200" spc="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–"/>
        <a:defRPr sz="1800" kern="1200" spc="67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•"/>
        <a:defRPr sz="1800" kern="1200" spc="67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–"/>
        <a:defRPr sz="1600" kern="1200" spc="67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»"/>
        <a:defRPr sz="1400" kern="1200" spc="67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169"/>
            <a:ext cx="8229600" cy="115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184"/>
            <a:ext cx="8229600" cy="4704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46572"/>
            <a:ext cx="6879266" cy="22232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kern="700" cap="small" spc="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u="none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singh@povertyactionlab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verty-action.org/sites/default/files/publications/Nudges-for-Financial-Health.pdf" TargetMode="External"/><Relationship Id="rId3" Type="http://schemas.openxmlformats.org/officeDocument/2006/relationships/hyperlink" Target="http://www.poverty-action.org/program-area/financial-inclusion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povertyactionlab.org/financ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overtyactionlab.org/sites/default/files/publications/where-credit-is-due.pdf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povertyactionlab.org/sites/default/files/publications/building-stable-livelihoods.pdf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873" y="2429647"/>
            <a:ext cx="6478663" cy="1725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u="none" kern="1200" cap="none" spc="0" baseline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Financial Education and Financial Literacy: Emerging Insights  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874" y="4974584"/>
            <a:ext cx="6478663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Ruchika Singh, </a:t>
            </a:r>
          </a:p>
          <a:p>
            <a:r>
              <a:rPr lang="en-IN" dirty="0" smtClean="0"/>
              <a:t>Senior </a:t>
            </a:r>
            <a:r>
              <a:rPr lang="en-IN" dirty="0"/>
              <a:t>Policy </a:t>
            </a:r>
            <a:r>
              <a:rPr lang="en-IN" dirty="0" smtClean="0"/>
              <a:t>Manager and Finance Sector Lead, </a:t>
            </a:r>
          </a:p>
          <a:p>
            <a:r>
              <a:rPr lang="en-IN" dirty="0" smtClean="0"/>
              <a:t>J-PAL </a:t>
            </a:r>
            <a:r>
              <a:rPr lang="en-IN" dirty="0"/>
              <a:t>South </a:t>
            </a:r>
            <a:r>
              <a:rPr lang="en-IN" dirty="0" smtClean="0"/>
              <a:t>Asia</a:t>
            </a:r>
          </a:p>
          <a:p>
            <a:endParaRPr lang="en-US" dirty="0" smtClean="0"/>
          </a:p>
          <a:p>
            <a:r>
              <a:rPr lang="en-US" dirty="0"/>
              <a:t>9</a:t>
            </a:r>
            <a:r>
              <a:rPr lang="en-US" dirty="0" smtClean="0"/>
              <a:t> November, 2017 </a:t>
            </a:r>
          </a:p>
        </p:txBody>
      </p:sp>
      <p:pic>
        <p:nvPicPr>
          <p:cNvPr id="7" name="Picture 6" descr="IFMR_New_Logo_Colou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646" y="737109"/>
            <a:ext cx="1380173" cy="6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1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0" y="-172239"/>
            <a:ext cx="8229600" cy="11582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Designing effective financial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2878" y="6330233"/>
            <a:ext cx="8229600" cy="590691"/>
          </a:xfrm>
        </p:spPr>
        <p:txBody>
          <a:bodyPr/>
          <a:lstStyle/>
          <a:p>
            <a:r>
              <a:rPr lang="en-US" sz="1000" dirty="0" err="1" smtClean="0"/>
              <a:t>Carpena</a:t>
            </a:r>
            <a:r>
              <a:rPr lang="en-US" sz="1000" dirty="0" smtClean="0"/>
              <a:t> et </a:t>
            </a:r>
            <a:r>
              <a:rPr lang="en-US" sz="1000" dirty="0"/>
              <a:t>al., 2010 (India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744" y="1026778"/>
            <a:ext cx="8607970" cy="1035270"/>
            <a:chOff x="243744" y="906508"/>
            <a:chExt cx="8607970" cy="1035270"/>
          </a:xfrm>
        </p:grpSpPr>
        <p:grpSp>
          <p:nvGrpSpPr>
            <p:cNvPr id="16" name="Group 15"/>
            <p:cNvGrpSpPr/>
            <p:nvPr/>
          </p:nvGrpSpPr>
          <p:grpSpPr>
            <a:xfrm>
              <a:off x="243744" y="906508"/>
              <a:ext cx="8607970" cy="1035270"/>
              <a:chOff x="236485" y="5276145"/>
              <a:chExt cx="8607970" cy="10352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485" y="5278259"/>
                <a:ext cx="1437040" cy="103315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Lack of understanding or use financial products incorrectly</a:t>
                </a:r>
                <a:endParaRPr lang="en-IN" sz="1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592" y="5276145"/>
                <a:ext cx="1296936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/>
                  <a:t>E</a:t>
                </a:r>
                <a:r>
                  <a:rPr lang="en-IN" sz="1300" dirty="0" smtClean="0"/>
                  <a:t>ffective financial education delivered</a:t>
                </a:r>
                <a:endParaRPr lang="en-IN" sz="1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10687" y="5278259"/>
                <a:ext cx="133840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Financial education lessons applied in practice</a:t>
                </a:r>
                <a:endParaRPr lang="en-IN" sz="1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04981" y="5278259"/>
                <a:ext cx="133947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Better financial health and growth</a:t>
                </a:r>
                <a:endParaRPr lang="en-IN" sz="13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627795" y="5792723"/>
                <a:ext cx="41384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1"/>
              </p:cNvCxnSpPr>
              <p:nvPr/>
            </p:nvCxnSpPr>
            <p:spPr>
              <a:xfrm>
                <a:off x="5107310" y="5794837"/>
                <a:ext cx="60337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0" idx="1"/>
              </p:cNvCxnSpPr>
              <p:nvPr/>
            </p:nvCxnSpPr>
            <p:spPr>
              <a:xfrm>
                <a:off x="6859310" y="5794837"/>
                <a:ext cx="64567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2046020" y="906508"/>
              <a:ext cx="1296936" cy="103315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sz="1400" dirty="0" smtClean="0"/>
                <a:t>People participate in lessons </a:t>
              </a:r>
              <a:endParaRPr lang="en-IN" sz="1400" dirty="0"/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3342956" y="1423086"/>
              <a:ext cx="4838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4039" y="3345325"/>
            <a:ext cx="8774469" cy="2111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50" i="1" dirty="0">
                <a:solidFill>
                  <a:schemeClr val="tx1"/>
                </a:solidFill>
              </a:rPr>
              <a:t>Details: </a:t>
            </a:r>
            <a:endParaRPr lang="en-US" sz="1450" i="1" dirty="0" smtClean="0">
              <a:solidFill>
                <a:schemeClr val="tx1"/>
              </a:solidFill>
            </a:endParaRPr>
          </a:p>
          <a:p>
            <a:r>
              <a:rPr lang="en-US" sz="1450" dirty="0" smtClean="0">
                <a:solidFill>
                  <a:schemeClr val="tx1"/>
                </a:solidFill>
              </a:rPr>
              <a:t>F</a:t>
            </a:r>
            <a:r>
              <a:rPr lang="en-US" sz="1450" dirty="0" smtClean="0">
                <a:solidFill>
                  <a:prstClr val="black"/>
                </a:solidFill>
              </a:rPr>
              <a:t>ive </a:t>
            </a:r>
            <a:r>
              <a:rPr lang="en-US" sz="1450" dirty="0">
                <a:solidFill>
                  <a:prstClr val="black"/>
                </a:solidFill>
              </a:rPr>
              <a:t>weeks of financial literacy training </a:t>
            </a:r>
            <a:r>
              <a:rPr lang="en-US" sz="1450" dirty="0" smtClean="0">
                <a:solidFill>
                  <a:prstClr val="black"/>
                </a:solidFill>
              </a:rPr>
              <a:t>consisting of </a:t>
            </a:r>
            <a:r>
              <a:rPr lang="en-US" sz="1450" dirty="0">
                <a:solidFill>
                  <a:prstClr val="black"/>
                </a:solidFill>
              </a:rPr>
              <a:t>a five-week video series covering budgeting, savings, loans, and insurance along with personalized </a:t>
            </a:r>
            <a:r>
              <a:rPr lang="en-US" sz="1450" dirty="0" smtClean="0">
                <a:solidFill>
                  <a:prstClr val="black"/>
                </a:solidFill>
              </a:rPr>
              <a:t>add-ons like financial counseling and goal-setting </a:t>
            </a:r>
            <a:endParaRPr lang="en-US" sz="14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50" i="1" dirty="0">
                <a:solidFill>
                  <a:schemeClr val="tx1"/>
                </a:solidFill>
              </a:rPr>
              <a:t>Results: </a:t>
            </a:r>
            <a:endParaRPr lang="en-US" sz="145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50" dirty="0" smtClean="0">
                <a:solidFill>
                  <a:schemeClr val="tx1"/>
                </a:solidFill>
              </a:rPr>
              <a:t>Financial </a:t>
            </a:r>
            <a:r>
              <a:rPr lang="en-US" sz="1450" dirty="0">
                <a:solidFill>
                  <a:schemeClr val="tx1"/>
                </a:solidFill>
              </a:rPr>
              <a:t>education videos alone increased awareness of financial products, but not </a:t>
            </a:r>
            <a:r>
              <a:rPr lang="en-US" sz="1450" dirty="0" smtClean="0">
                <a:solidFill>
                  <a:schemeClr val="tx1"/>
                </a:solidFill>
              </a:rPr>
              <a:t>behaviors</a:t>
            </a:r>
          </a:p>
          <a:p>
            <a:pPr>
              <a:spcBef>
                <a:spcPts val="0"/>
              </a:spcBef>
            </a:pPr>
            <a:r>
              <a:rPr lang="en-US" sz="1450" dirty="0" smtClean="0">
                <a:solidFill>
                  <a:schemeClr val="tx1"/>
                </a:solidFill>
              </a:rPr>
              <a:t>Bundling training with personalized add-ons, like goal-setting </a:t>
            </a:r>
            <a:r>
              <a:rPr lang="en-US" sz="1450" dirty="0">
                <a:solidFill>
                  <a:schemeClr val="tx1"/>
                </a:solidFill>
              </a:rPr>
              <a:t>and counseling </a:t>
            </a:r>
            <a:r>
              <a:rPr lang="en-US" sz="1450" dirty="0" smtClean="0">
                <a:solidFill>
                  <a:schemeClr val="tx1"/>
                </a:solidFill>
              </a:rPr>
              <a:t>leads to </a:t>
            </a:r>
            <a:r>
              <a:rPr lang="en-US" sz="1450" dirty="0">
                <a:solidFill>
                  <a:schemeClr val="tx1"/>
                </a:solidFill>
              </a:rPr>
              <a:t>impact </a:t>
            </a:r>
            <a:r>
              <a:rPr lang="en-US" sz="1450" dirty="0" smtClean="0">
                <a:solidFill>
                  <a:schemeClr val="tx1"/>
                </a:solidFill>
              </a:rPr>
              <a:t>on both financial knowledge and behaviors </a:t>
            </a:r>
            <a:endParaRPr lang="en-US" sz="14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40" y="2365217"/>
            <a:ext cx="8774469" cy="866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India: Personalized add-ons to a financial education course </a:t>
            </a:r>
            <a:r>
              <a:rPr lang="en-US" sz="2000" dirty="0" smtClean="0">
                <a:solidFill>
                  <a:schemeClr val="tx1"/>
                </a:solidFill>
              </a:rPr>
              <a:t>positively affect </a:t>
            </a:r>
            <a:r>
              <a:rPr lang="en-US" sz="2000" dirty="0">
                <a:solidFill>
                  <a:schemeClr val="tx1"/>
                </a:solidFill>
              </a:rPr>
              <a:t>financial behaviors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040" y="5591480"/>
            <a:ext cx="8830695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People face multiple constraints in improving financial behaviour </a:t>
            </a:r>
            <a:endParaRPr lang="en-IN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Simple </a:t>
            </a:r>
            <a:r>
              <a:rPr lang="en-IN" sz="1300" dirty="0" smtClean="0"/>
              <a:t>strategies to overcome behavioural barriers such as procrastination and forgetfulness can result in increased </a:t>
            </a:r>
            <a:r>
              <a:rPr lang="en-IN" sz="1300" dirty="0" smtClean="0"/>
              <a:t>impact</a:t>
            </a:r>
            <a:endParaRPr lang="en-IN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Policymakers need to think about making trainings personalised and actionable </a:t>
            </a:r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10992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73660"/>
            <a:ext cx="8229600" cy="1158240"/>
          </a:xfrm>
        </p:spPr>
        <p:txBody>
          <a:bodyPr/>
          <a:lstStyle/>
          <a:p>
            <a:r>
              <a:rPr lang="en-IN" dirty="0" smtClean="0"/>
              <a:t>Conclusion </a:t>
            </a:r>
            <a:endParaRPr lang="en-IN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57201" y="3330520"/>
            <a:ext cx="8229600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u="none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solidFill>
                  <a:schemeClr val="accent2"/>
                </a:solidFill>
              </a:rPr>
              <a:t>Open questions 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944586"/>
            <a:ext cx="814069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Initial low take-up is often an issue, with limited subsequent impact on financial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Difficult to translate knowledge to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Trainings </a:t>
            </a:r>
            <a:r>
              <a:rPr lang="en-IN" sz="1800" dirty="0"/>
              <a:t>that are simple, targeted, actionable, and/or accessible are more likely to be </a:t>
            </a:r>
            <a:r>
              <a:rPr lang="en-IN" sz="1800" dirty="0" smtClean="0"/>
              <a:t>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Practitioners, policymakers and researchers need to work together to better understand how to improve take-up and design, test and pilot effective programmes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4228145"/>
            <a:ext cx="8140699" cy="224676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What strategies can be used to ensure that improvements in knowledge are applied to real-world financial decisions? </a:t>
            </a:r>
            <a:endParaRPr lang="en-IN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Which financial education strategies are most cost-effective? </a:t>
            </a:r>
            <a:r>
              <a:rPr lang="en-IN" sz="1800" dirty="0" smtClean="0"/>
              <a:t>How do you compare cost-effectiveness of different financial education and literacy programs?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How do you deal with the challenges of scaling up effective programs? Are digital solutions are the way to go? </a:t>
            </a:r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6391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32062" y="2271528"/>
            <a:ext cx="6478663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Thank you</a:t>
            </a:r>
            <a:endParaRPr lang="en-US" sz="4000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34519" y="4406548"/>
            <a:ext cx="6478663" cy="22337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Ruchika Singh</a:t>
            </a:r>
          </a:p>
          <a:p>
            <a:r>
              <a:rPr lang="en-US" sz="2400" dirty="0" smtClean="0">
                <a:hlinkClick r:id="rId3"/>
              </a:rPr>
              <a:t>rsingh@povertyactionlab.org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358091" y="2028557"/>
            <a:ext cx="6721879" cy="22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857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2171699" y="5219838"/>
            <a:ext cx="4800600" cy="120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prstClr val="black">
                  <a:tint val="75000"/>
                </a:prst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B1696-1F23-9849-960D-916B9EF0C8D4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"/>
            </a:endParaRPr>
          </a:p>
          <a:p>
            <a:pPr marL="0" indent="0" algn="ctr">
              <a:buNone/>
            </a:pPr>
            <a:endParaRPr lang="en-US" dirty="0" smtClean="0">
              <a:hlinkClick r:id="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 smtClean="0">
              <a:hlinkClick r:id=""/>
            </a:endParaRPr>
          </a:p>
          <a:p>
            <a:pPr marL="0" indent="0" algn="ctr">
              <a:buNone/>
            </a:pPr>
            <a:r>
              <a:rPr lang="en-US" dirty="0" smtClean="0">
                <a:hlinkClick r:id=""/>
              </a:rPr>
              <a:t>www.povertyactionlab.org/finance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3"/>
              </a:rPr>
              <a:t>www.poverty-action.org/program-area/financial-inclusion</a:t>
            </a:r>
            <a:r>
              <a:rPr lang="en-US" dirty="0" smtClean="0"/>
              <a:t> </a:t>
            </a:r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344"/>
          <a:stretch/>
        </p:blipFill>
        <p:spPr>
          <a:xfrm>
            <a:off x="114886" y="2150011"/>
            <a:ext cx="3289173" cy="2300194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597" y="2120890"/>
            <a:ext cx="2888422" cy="2358436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060" y="1793088"/>
            <a:ext cx="2335881" cy="30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100" y="3864361"/>
            <a:ext cx="4150784" cy="285174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dirty="0" smtClean="0"/>
          </a:p>
        </p:txBody>
      </p:sp>
      <p:sp>
        <p:nvSpPr>
          <p:cNvPr id="3" name="AutoShape 8" descr="Image result for iim ahmedabad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N" sz="18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AutoShape 10" descr="Image result for iim ahmedabad"/>
          <p:cNvSpPr>
            <a:spLocks noChangeAspect="1" noChangeArrowheads="1"/>
          </p:cNvSpPr>
          <p:nvPr/>
        </p:nvSpPr>
        <p:spPr bwMode="auto">
          <a:xfrm>
            <a:off x="1373981" y="79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N" sz="18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AutoShape 12" descr="Image result for iim ahmedabad"/>
          <p:cNvSpPr>
            <a:spLocks noChangeAspect="1" noChangeArrowheads="1"/>
          </p:cNvSpPr>
          <p:nvPr/>
        </p:nvSpPr>
        <p:spPr bwMode="auto">
          <a:xfrm>
            <a:off x="1488281" y="1603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N" sz="18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AutoShape 14" descr="Image result for iim ahmedabad"/>
          <p:cNvSpPr>
            <a:spLocks noChangeAspect="1" noChangeArrowheads="1"/>
          </p:cNvSpPr>
          <p:nvPr/>
        </p:nvSpPr>
        <p:spPr bwMode="auto">
          <a:xfrm>
            <a:off x="1602581" y="3127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N" sz="18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AutoShape 18" descr="Image result for princeton university logo"/>
          <p:cNvSpPr>
            <a:spLocks noChangeAspect="1" noChangeArrowheads="1"/>
          </p:cNvSpPr>
          <p:nvPr/>
        </p:nvSpPr>
        <p:spPr bwMode="auto">
          <a:xfrm>
            <a:off x="1716881" y="465139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N" sz="18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3" name="Title 1"/>
          <p:cNvSpPr>
            <a:spLocks noGrp="1"/>
          </p:cNvSpPr>
          <p:nvPr>
            <p:ph type="title"/>
          </p:nvPr>
        </p:nvSpPr>
        <p:spPr>
          <a:xfrm>
            <a:off x="145322" y="-183557"/>
            <a:ext cx="8591280" cy="1152144"/>
          </a:xfrm>
        </p:spPr>
        <p:txBody>
          <a:bodyPr>
            <a:noAutofit/>
          </a:bodyPr>
          <a:lstStyle/>
          <a:p>
            <a:r>
              <a:rPr lang="en-IN" sz="2400" dirty="0"/>
              <a:t>J-PAL’s mission is to reduce poverty by ensuring that policy is informed by scientific evidence. </a:t>
            </a:r>
            <a:endParaRPr lang="en-US" sz="2400" dirty="0"/>
          </a:p>
        </p:txBody>
      </p:sp>
      <p:grpSp>
        <p:nvGrpSpPr>
          <p:cNvPr id="489" name="Group 488"/>
          <p:cNvGrpSpPr/>
          <p:nvPr/>
        </p:nvGrpSpPr>
        <p:grpSpPr>
          <a:xfrm>
            <a:off x="288101" y="1089737"/>
            <a:ext cx="8651728" cy="2350503"/>
            <a:chOff x="483366" y="1058901"/>
            <a:chExt cx="8651728" cy="2350503"/>
          </a:xfrm>
        </p:grpSpPr>
        <p:sp>
          <p:nvSpPr>
            <p:cNvPr id="490" name="Rectangle 489"/>
            <p:cNvSpPr/>
            <p:nvPr/>
          </p:nvSpPr>
          <p:spPr>
            <a:xfrm>
              <a:off x="483366" y="1058901"/>
              <a:ext cx="8651728" cy="235050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08" y="2239188"/>
              <a:ext cx="75247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293" y="2264091"/>
              <a:ext cx="762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055" y="2242861"/>
              <a:ext cx="9239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815" y="2232250"/>
              <a:ext cx="86677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37" y="2119089"/>
              <a:ext cx="10287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6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044" y="2271060"/>
              <a:ext cx="6477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179" y="2251328"/>
              <a:ext cx="12001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TextBox 497"/>
            <p:cNvSpPr txBox="1"/>
            <p:nvPr/>
          </p:nvSpPr>
          <p:spPr>
            <a:xfrm>
              <a:off x="579243" y="2909790"/>
              <a:ext cx="94358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Agriculture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1583472" y="2911036"/>
              <a:ext cx="66620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Crime</a:t>
              </a:r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2467338" y="2910091"/>
              <a:ext cx="9092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Education</a:t>
              </a: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3499729" y="2861397"/>
              <a:ext cx="106415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Environment and Energy</a:t>
              </a:r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4634149" y="2908247"/>
              <a:ext cx="64770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Health</a:t>
              </a: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5337856" y="2824399"/>
              <a:ext cx="110350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Finance and Microfinance</a:t>
              </a:r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6650103" y="2849229"/>
              <a:ext cx="85877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Labour </a:t>
              </a:r>
            </a:p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Markets</a:t>
              </a: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7588689" y="2843724"/>
              <a:ext cx="1499107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Political Economy </a:t>
              </a:r>
              <a:r>
                <a:rPr lang="en-IN" sz="1100" dirty="0" smtClean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&amp; </a:t>
              </a:r>
              <a:r>
                <a:rPr lang="en-IN" sz="11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Governance</a:t>
              </a:r>
            </a:p>
          </p:txBody>
        </p:sp>
        <p:pic>
          <p:nvPicPr>
            <p:cNvPr id="50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493" y="2195138"/>
              <a:ext cx="8858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7" name="TextBox 506"/>
            <p:cNvSpPr txBox="1"/>
            <p:nvPr/>
          </p:nvSpPr>
          <p:spPr>
            <a:xfrm>
              <a:off x="508432" y="1366600"/>
              <a:ext cx="8153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J-PAL conducts </a:t>
              </a:r>
              <a:r>
                <a:rPr lang="en-IN" sz="16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randomized evaluations to test and improve the effectiveness of poverty reduction programmes across sectors</a:t>
              </a:r>
              <a:r>
                <a:rPr lang="en-IN" sz="2000" dirty="0"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. </a:t>
              </a:r>
            </a:p>
          </p:txBody>
        </p:sp>
      </p:grpSp>
      <p:sp>
        <p:nvSpPr>
          <p:cNvPr id="508" name="Title 1"/>
          <p:cNvSpPr txBox="1">
            <a:spLocks/>
          </p:cNvSpPr>
          <p:nvPr/>
        </p:nvSpPr>
        <p:spPr>
          <a:xfrm>
            <a:off x="402532" y="819737"/>
            <a:ext cx="3060299" cy="5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GB" sz="1800" dirty="0" smtClean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What we do</a:t>
            </a:r>
            <a:endParaRPr lang="en-GB" sz="1800" dirty="0">
              <a:solidFill>
                <a:schemeClr val="bg1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0474" y="3594361"/>
            <a:ext cx="4109343" cy="2919830"/>
            <a:chOff x="280474" y="3594361"/>
            <a:chExt cx="4109343" cy="291983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323286" y="3785531"/>
              <a:ext cx="4066531" cy="12436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u="none" kern="1200" cap="none" spc="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IN" sz="1600" dirty="0" smtClean="0">
                  <a:solidFill>
                    <a:schemeClr val="tx1"/>
                  </a:solidFill>
                  <a:latin typeface="Century Gothic"/>
                </a:rPr>
                <a:t>Network </a:t>
              </a:r>
              <a:r>
                <a:rPr lang="en-IN" sz="1600" dirty="0">
                  <a:solidFill>
                    <a:schemeClr val="tx1"/>
                  </a:solidFill>
                  <a:latin typeface="Century Gothic"/>
                </a:rPr>
                <a:t>of </a:t>
              </a:r>
              <a:r>
                <a:rPr lang="en-IN" sz="1600" dirty="0" smtClean="0">
                  <a:solidFill>
                    <a:schemeClr val="tx1"/>
                  </a:solidFill>
                  <a:latin typeface="Century Gothic"/>
                </a:rPr>
                <a:t>154 professors </a:t>
              </a:r>
              <a:r>
                <a:rPr lang="en-IN" sz="1600" dirty="0">
                  <a:solidFill>
                    <a:schemeClr val="tx1"/>
                  </a:solidFill>
                  <a:latin typeface="Century Gothic"/>
                </a:rPr>
                <a:t>from over </a:t>
              </a:r>
              <a:r>
                <a:rPr lang="en-IN" sz="1600" dirty="0" smtClean="0">
                  <a:solidFill>
                    <a:schemeClr val="tx1"/>
                  </a:solidFill>
                  <a:latin typeface="Century Gothic"/>
                </a:rPr>
                <a:t>49 </a:t>
              </a:r>
              <a:r>
                <a:rPr lang="en-IN" sz="1600" dirty="0">
                  <a:solidFill>
                    <a:schemeClr val="tx1"/>
                  </a:solidFill>
                  <a:latin typeface="Century Gothic"/>
                </a:rPr>
                <a:t>universities…</a:t>
              </a:r>
              <a:endParaRPr lang="en-US" sz="1600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509" name="Title 1"/>
            <p:cNvSpPr txBox="1">
              <a:spLocks/>
            </p:cNvSpPr>
            <p:nvPr/>
          </p:nvSpPr>
          <p:spPr>
            <a:xfrm>
              <a:off x="437456" y="3594361"/>
              <a:ext cx="1644450" cy="54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defRPr>
              </a:lvl1pPr>
            </a:lstStyle>
            <a:p>
              <a:r>
                <a:rPr lang="en-GB" sz="1800" dirty="0" smtClean="0">
                  <a:solidFill>
                    <a:schemeClr val="bg1"/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Who we are</a:t>
              </a:r>
              <a:endParaRPr lang="en-GB" sz="18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510" name="Picture 2" descr="Image result for harvard university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752" y="5973343"/>
              <a:ext cx="554369" cy="540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" name="Picture 4" descr="Image result for stanford university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207" y="5100252"/>
              <a:ext cx="899776" cy="394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" name="Picture 28" descr="Image result for uc berkele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121" y="4904013"/>
              <a:ext cx="949018" cy="378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" name="Picture 16" descr="Image result for ls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912" y="4957808"/>
              <a:ext cx="498482" cy="498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" name="Picture 6" descr="Image result for mit logo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4" y="4961106"/>
              <a:ext cx="1031326" cy="68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" name="Picture 22" descr="IIM Ahemadabad Logo.sv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014" y="5688434"/>
              <a:ext cx="634107" cy="63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" name="Picture 26" descr="Image result for princeton university logo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612" y="6078559"/>
              <a:ext cx="1270782" cy="36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0" name="Rectangle 739"/>
          <p:cNvSpPr/>
          <p:nvPr/>
        </p:nvSpPr>
        <p:spPr>
          <a:xfrm>
            <a:off x="4804902" y="3864361"/>
            <a:ext cx="4150784" cy="28517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6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873298" y="3594361"/>
            <a:ext cx="4066531" cy="3050485"/>
            <a:chOff x="4873298" y="3594361"/>
            <a:chExt cx="4066531" cy="3050485"/>
          </a:xfrm>
        </p:grpSpPr>
        <p:sp>
          <p:nvSpPr>
            <p:cNvPr id="741" name="Title 1"/>
            <p:cNvSpPr txBox="1">
              <a:spLocks/>
            </p:cNvSpPr>
            <p:nvPr/>
          </p:nvSpPr>
          <p:spPr>
            <a:xfrm>
              <a:off x="4950949" y="3594361"/>
              <a:ext cx="1933277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defRPr>
              </a:lvl1pPr>
            </a:lstStyle>
            <a:p>
              <a:r>
                <a:rPr lang="en-GB" sz="1800" dirty="0" smtClean="0">
                  <a:solidFill>
                    <a:schemeClr val="bg1"/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Where we work</a:t>
              </a:r>
              <a:endParaRPr lang="en-GB" sz="1800" dirty="0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2" name="Title 1"/>
            <p:cNvSpPr txBox="1">
              <a:spLocks/>
            </p:cNvSpPr>
            <p:nvPr/>
          </p:nvSpPr>
          <p:spPr>
            <a:xfrm>
              <a:off x="4873298" y="3895504"/>
              <a:ext cx="4066531" cy="10682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200" u="none" kern="1200" cap="none" spc="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IN" sz="1600" dirty="0" smtClean="0">
                  <a:solidFill>
                    <a:schemeClr val="tx1"/>
                  </a:solidFill>
                  <a:latin typeface="Century Gothic"/>
                </a:rPr>
                <a:t>Headquartered at MIT, 7 regional offices and research in 80 countries</a:t>
              </a:r>
              <a:endParaRPr lang="en-US" sz="1600" dirty="0">
                <a:solidFill>
                  <a:schemeClr val="tx1"/>
                </a:solidFill>
                <a:latin typeface="Century Gothic"/>
              </a:endParaRPr>
            </a:p>
          </p:txBody>
        </p:sp>
        <p:grpSp>
          <p:nvGrpSpPr>
            <p:cNvPr id="743" name="Group 742"/>
            <p:cNvGrpSpPr/>
            <p:nvPr/>
          </p:nvGrpSpPr>
          <p:grpSpPr>
            <a:xfrm>
              <a:off x="5376526" y="4738028"/>
              <a:ext cx="3263035" cy="1906818"/>
              <a:chOff x="85677" y="1698211"/>
              <a:chExt cx="8905667" cy="4396365"/>
            </a:xfrm>
          </p:grpSpPr>
          <p:sp>
            <p:nvSpPr>
              <p:cNvPr id="744" name="Freeform 6"/>
              <p:cNvSpPr>
                <a:spLocks/>
              </p:cNvSpPr>
              <p:nvPr/>
            </p:nvSpPr>
            <p:spPr bwMode="auto">
              <a:xfrm>
                <a:off x="5808589" y="3000897"/>
                <a:ext cx="375377" cy="30062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5" name="Freeform 7"/>
              <p:cNvSpPr>
                <a:spLocks/>
              </p:cNvSpPr>
              <p:nvPr/>
            </p:nvSpPr>
            <p:spPr bwMode="auto">
              <a:xfrm>
                <a:off x="4470911" y="4464231"/>
                <a:ext cx="362653" cy="399236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6" name="Freeform 8"/>
              <p:cNvSpPr>
                <a:spLocks/>
              </p:cNvSpPr>
              <p:nvPr/>
            </p:nvSpPr>
            <p:spPr bwMode="auto">
              <a:xfrm>
                <a:off x="4482043" y="4418105"/>
                <a:ext cx="31812" cy="44537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7" name="Freeform 9"/>
              <p:cNvSpPr>
                <a:spLocks/>
              </p:cNvSpPr>
              <p:nvPr/>
            </p:nvSpPr>
            <p:spPr bwMode="auto">
              <a:xfrm>
                <a:off x="4649055" y="2862517"/>
                <a:ext cx="49310" cy="100208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8" name="Freeform 10"/>
              <p:cNvSpPr>
                <a:spLocks/>
              </p:cNvSpPr>
              <p:nvPr/>
            </p:nvSpPr>
            <p:spPr bwMode="auto">
              <a:xfrm>
                <a:off x="5601812" y="3409676"/>
                <a:ext cx="135199" cy="117703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49" name="Freeform 11"/>
              <p:cNvSpPr>
                <a:spLocks noEditPoints="1"/>
              </p:cNvSpPr>
              <p:nvPr/>
            </p:nvSpPr>
            <p:spPr bwMode="auto">
              <a:xfrm>
                <a:off x="2167749" y="4992304"/>
                <a:ext cx="450134" cy="109113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0" name="Freeform 12"/>
              <p:cNvSpPr>
                <a:spLocks/>
              </p:cNvSpPr>
              <p:nvPr/>
            </p:nvSpPr>
            <p:spPr bwMode="auto">
              <a:xfrm>
                <a:off x="5301195" y="2910234"/>
                <a:ext cx="92254" cy="81120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1" name="Freeform 13"/>
              <p:cNvSpPr>
                <a:spLocks noEditPoints="1"/>
              </p:cNvSpPr>
              <p:nvPr/>
            </p:nvSpPr>
            <p:spPr bwMode="auto">
              <a:xfrm>
                <a:off x="7310099" y="4623290"/>
                <a:ext cx="1162716" cy="1086365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2" name="Freeform 14"/>
              <p:cNvSpPr>
                <a:spLocks/>
              </p:cNvSpPr>
              <p:nvPr/>
            </p:nvSpPr>
            <p:spPr bwMode="auto">
              <a:xfrm>
                <a:off x="4380248" y="2655742"/>
                <a:ext cx="190868" cy="85891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3" name="Freeform 15"/>
              <p:cNvSpPr>
                <a:spLocks/>
              </p:cNvSpPr>
              <p:nvPr/>
            </p:nvSpPr>
            <p:spPr bwMode="auto">
              <a:xfrm>
                <a:off x="5342549" y="2959542"/>
                <a:ext cx="41356" cy="31813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4" name="Freeform 16"/>
              <p:cNvSpPr>
                <a:spLocks/>
              </p:cNvSpPr>
              <p:nvPr/>
            </p:nvSpPr>
            <p:spPr bwMode="auto">
              <a:xfrm>
                <a:off x="5337778" y="2889557"/>
                <a:ext cx="151105" cy="117703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5" name="Freeform 17"/>
              <p:cNvSpPr>
                <a:spLocks/>
              </p:cNvSpPr>
              <p:nvPr/>
            </p:nvSpPr>
            <p:spPr bwMode="auto">
              <a:xfrm>
                <a:off x="4983078" y="4348119"/>
                <a:ext cx="49310" cy="71577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6" name="Freeform 18"/>
              <p:cNvSpPr>
                <a:spLocks/>
              </p:cNvSpPr>
              <p:nvPr/>
            </p:nvSpPr>
            <p:spPr bwMode="auto">
              <a:xfrm>
                <a:off x="4197330" y="2577803"/>
                <a:ext cx="92254" cy="63623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7" name="Freeform 19"/>
              <p:cNvSpPr>
                <a:spLocks/>
              </p:cNvSpPr>
              <p:nvPr/>
            </p:nvSpPr>
            <p:spPr bwMode="auto">
              <a:xfrm>
                <a:off x="4155973" y="3866174"/>
                <a:ext cx="89072" cy="202003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8" name="Freeform 20"/>
              <p:cNvSpPr>
                <a:spLocks/>
              </p:cNvSpPr>
              <p:nvPr/>
            </p:nvSpPr>
            <p:spPr bwMode="auto">
              <a:xfrm>
                <a:off x="3974647" y="3770738"/>
                <a:ext cx="222680" cy="182917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59" name="Freeform 21"/>
              <p:cNvSpPr>
                <a:spLocks/>
              </p:cNvSpPr>
              <p:nvPr/>
            </p:nvSpPr>
            <p:spPr bwMode="auto">
              <a:xfrm>
                <a:off x="6634100" y="3396952"/>
                <a:ext cx="154288" cy="190869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0" name="Freeform 22"/>
              <p:cNvSpPr>
                <a:spLocks/>
              </p:cNvSpPr>
              <p:nvPr/>
            </p:nvSpPr>
            <p:spPr bwMode="auto">
              <a:xfrm>
                <a:off x="4725403" y="2811619"/>
                <a:ext cx="162238" cy="98615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1" name="Freeform 23"/>
              <p:cNvSpPr>
                <a:spLocks/>
              </p:cNvSpPr>
              <p:nvPr/>
            </p:nvSpPr>
            <p:spPr bwMode="auto">
              <a:xfrm>
                <a:off x="1905301" y="3438307"/>
                <a:ext cx="23859" cy="49308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2" name="Freeform 24"/>
              <p:cNvSpPr>
                <a:spLocks/>
              </p:cNvSpPr>
              <p:nvPr/>
            </p:nvSpPr>
            <p:spPr bwMode="auto">
              <a:xfrm>
                <a:off x="1900530" y="3382636"/>
                <a:ext cx="33403" cy="15906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3" name="Freeform 25"/>
              <p:cNvSpPr>
                <a:spLocks/>
              </p:cNvSpPr>
              <p:nvPr/>
            </p:nvSpPr>
            <p:spPr bwMode="auto">
              <a:xfrm>
                <a:off x="1935522" y="3377863"/>
                <a:ext cx="20677" cy="38174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4" name="Freeform 26"/>
              <p:cNvSpPr>
                <a:spLocks/>
              </p:cNvSpPr>
              <p:nvPr/>
            </p:nvSpPr>
            <p:spPr bwMode="auto">
              <a:xfrm>
                <a:off x="4547256" y="2779806"/>
                <a:ext cx="103390" cy="84302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5" name="Freeform 27"/>
              <p:cNvSpPr>
                <a:spLocks/>
              </p:cNvSpPr>
              <p:nvPr/>
            </p:nvSpPr>
            <p:spPr bwMode="auto">
              <a:xfrm>
                <a:off x="4712680" y="2429878"/>
                <a:ext cx="232224" cy="152695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6" name="Freeform 28"/>
              <p:cNvSpPr>
                <a:spLocks/>
              </p:cNvSpPr>
              <p:nvPr/>
            </p:nvSpPr>
            <p:spPr bwMode="auto">
              <a:xfrm>
                <a:off x="1555375" y="3659398"/>
                <a:ext cx="41356" cy="85891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7" name="Freeform 29"/>
              <p:cNvSpPr>
                <a:spLocks/>
              </p:cNvSpPr>
              <p:nvPr/>
            </p:nvSpPr>
            <p:spPr bwMode="auto">
              <a:xfrm>
                <a:off x="2112078" y="4593068"/>
                <a:ext cx="365833" cy="434228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8" name="Freeform 30"/>
              <p:cNvSpPr>
                <a:spLocks/>
              </p:cNvSpPr>
              <p:nvPr/>
            </p:nvSpPr>
            <p:spPr bwMode="auto">
              <a:xfrm>
                <a:off x="1976879" y="4096808"/>
                <a:ext cx="1145219" cy="1289962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69" name="Freeform 31"/>
              <p:cNvSpPr>
                <a:spLocks/>
              </p:cNvSpPr>
              <p:nvPr/>
            </p:nvSpPr>
            <p:spPr bwMode="auto">
              <a:xfrm>
                <a:off x="7469157" y="4090445"/>
                <a:ext cx="34992" cy="47717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0" name="Freeform 32"/>
              <p:cNvSpPr>
                <a:spLocks/>
              </p:cNvSpPr>
              <p:nvPr/>
            </p:nvSpPr>
            <p:spPr bwMode="auto">
              <a:xfrm>
                <a:off x="6642053" y="3336508"/>
                <a:ext cx="93846" cy="50898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1" name="Freeform 33"/>
              <p:cNvSpPr>
                <a:spLocks/>
              </p:cNvSpPr>
              <p:nvPr/>
            </p:nvSpPr>
            <p:spPr bwMode="auto">
              <a:xfrm>
                <a:off x="4699953" y="4853924"/>
                <a:ext cx="275172" cy="303802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2" name="Freeform 34"/>
              <p:cNvSpPr>
                <a:spLocks/>
              </p:cNvSpPr>
              <p:nvPr/>
            </p:nvSpPr>
            <p:spPr bwMode="auto">
              <a:xfrm>
                <a:off x="4556801" y="3902757"/>
                <a:ext cx="376968" cy="292666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3" name="Freeform 35"/>
              <p:cNvSpPr>
                <a:spLocks/>
              </p:cNvSpPr>
              <p:nvPr/>
            </p:nvSpPr>
            <p:spPr bwMode="auto">
              <a:xfrm>
                <a:off x="2463596" y="2720956"/>
                <a:ext cx="58854" cy="34992"/>
              </a:xfrm>
              <a:custGeom>
                <a:avLst/>
                <a:gdLst>
                  <a:gd name="T0" fmla="*/ 11 w 37"/>
                  <a:gd name="T1" fmla="*/ 10 h 22"/>
                  <a:gd name="T2" fmla="*/ 22 w 37"/>
                  <a:gd name="T3" fmla="*/ 13 h 22"/>
                  <a:gd name="T4" fmla="*/ 37 w 37"/>
                  <a:gd name="T5" fmla="*/ 12 h 22"/>
                  <a:gd name="T6" fmla="*/ 26 w 37"/>
                  <a:gd name="T7" fmla="*/ 21 h 22"/>
                  <a:gd name="T8" fmla="*/ 20 w 37"/>
                  <a:gd name="T9" fmla="*/ 22 h 22"/>
                  <a:gd name="T10" fmla="*/ 2 w 37"/>
                  <a:gd name="T11" fmla="*/ 13 h 22"/>
                  <a:gd name="T12" fmla="*/ 0 w 37"/>
                  <a:gd name="T13" fmla="*/ 6 h 22"/>
                  <a:gd name="T14" fmla="*/ 8 w 37"/>
                  <a:gd name="T15" fmla="*/ 0 h 22"/>
                  <a:gd name="T16" fmla="*/ 11 w 37"/>
                  <a:gd name="T17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2">
                    <a:moveTo>
                      <a:pt x="11" y="10"/>
                    </a:moveTo>
                    <a:lnTo>
                      <a:pt x="22" y="13"/>
                    </a:lnTo>
                    <a:lnTo>
                      <a:pt x="37" y="12"/>
                    </a:lnTo>
                    <a:lnTo>
                      <a:pt x="26" y="21"/>
                    </a:lnTo>
                    <a:lnTo>
                      <a:pt x="20" y="22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4" name="Freeform 36"/>
              <p:cNvSpPr>
                <a:spLocks noEditPoints="1"/>
              </p:cNvSpPr>
              <p:nvPr/>
            </p:nvSpPr>
            <p:spPr bwMode="auto">
              <a:xfrm>
                <a:off x="839613" y="1704572"/>
                <a:ext cx="2212498" cy="1191344"/>
              </a:xfrm>
              <a:custGeom>
                <a:avLst/>
                <a:gdLst>
                  <a:gd name="T0" fmla="*/ 5030 w 5699"/>
                  <a:gd name="T1" fmla="*/ 189 h 3068"/>
                  <a:gd name="T2" fmla="*/ 4486 w 5699"/>
                  <a:gd name="T3" fmla="*/ 395 h 3068"/>
                  <a:gd name="T4" fmla="*/ 4419 w 5699"/>
                  <a:gd name="T5" fmla="*/ 225 h 3068"/>
                  <a:gd name="T6" fmla="*/ 4392 w 5699"/>
                  <a:gd name="T7" fmla="*/ 58 h 3068"/>
                  <a:gd name="T8" fmla="*/ 5423 w 5699"/>
                  <a:gd name="T9" fmla="*/ 7 h 3068"/>
                  <a:gd name="T10" fmla="*/ 4022 w 5699"/>
                  <a:gd name="T11" fmla="*/ 136 h 3068"/>
                  <a:gd name="T12" fmla="*/ 3430 w 5699"/>
                  <a:gd name="T13" fmla="*/ 261 h 3068"/>
                  <a:gd name="T14" fmla="*/ 3861 w 5699"/>
                  <a:gd name="T15" fmla="*/ 239 h 3068"/>
                  <a:gd name="T16" fmla="*/ 3040 w 5699"/>
                  <a:gd name="T17" fmla="*/ 281 h 3068"/>
                  <a:gd name="T18" fmla="*/ 2702 w 5699"/>
                  <a:gd name="T19" fmla="*/ 373 h 3068"/>
                  <a:gd name="T20" fmla="*/ 3998 w 5699"/>
                  <a:gd name="T21" fmla="*/ 378 h 3068"/>
                  <a:gd name="T22" fmla="*/ 4259 w 5699"/>
                  <a:gd name="T23" fmla="*/ 497 h 3068"/>
                  <a:gd name="T24" fmla="*/ 3108 w 5699"/>
                  <a:gd name="T25" fmla="*/ 415 h 3068"/>
                  <a:gd name="T26" fmla="*/ 2781 w 5699"/>
                  <a:gd name="T27" fmla="*/ 376 h 3068"/>
                  <a:gd name="T28" fmla="*/ 3397 w 5699"/>
                  <a:gd name="T29" fmla="*/ 466 h 3068"/>
                  <a:gd name="T30" fmla="*/ 3741 w 5699"/>
                  <a:gd name="T31" fmla="*/ 428 h 3068"/>
                  <a:gd name="T32" fmla="*/ 2485 w 5699"/>
                  <a:gd name="T33" fmla="*/ 522 h 3068"/>
                  <a:gd name="T34" fmla="*/ 3658 w 5699"/>
                  <a:gd name="T35" fmla="*/ 525 h 3068"/>
                  <a:gd name="T36" fmla="*/ 3220 w 5699"/>
                  <a:gd name="T37" fmla="*/ 713 h 3068"/>
                  <a:gd name="T38" fmla="*/ 4363 w 5699"/>
                  <a:gd name="T39" fmla="*/ 644 h 3068"/>
                  <a:gd name="T40" fmla="*/ 4935 w 5699"/>
                  <a:gd name="T41" fmla="*/ 1030 h 3068"/>
                  <a:gd name="T42" fmla="*/ 4609 w 5699"/>
                  <a:gd name="T43" fmla="*/ 1331 h 3068"/>
                  <a:gd name="T44" fmla="*/ 3970 w 5699"/>
                  <a:gd name="T45" fmla="*/ 1206 h 3068"/>
                  <a:gd name="T46" fmla="*/ 4260 w 5699"/>
                  <a:gd name="T47" fmla="*/ 820 h 3068"/>
                  <a:gd name="T48" fmla="*/ 4081 w 5699"/>
                  <a:gd name="T49" fmla="*/ 547 h 3068"/>
                  <a:gd name="T50" fmla="*/ 3095 w 5699"/>
                  <a:gd name="T51" fmla="*/ 573 h 3068"/>
                  <a:gd name="T52" fmla="*/ 2829 w 5699"/>
                  <a:gd name="T53" fmla="*/ 664 h 3068"/>
                  <a:gd name="T54" fmla="*/ 2787 w 5699"/>
                  <a:gd name="T55" fmla="*/ 885 h 3068"/>
                  <a:gd name="T56" fmla="*/ 2450 w 5699"/>
                  <a:gd name="T57" fmla="*/ 782 h 3068"/>
                  <a:gd name="T58" fmla="*/ 3509 w 5699"/>
                  <a:gd name="T59" fmla="*/ 917 h 3068"/>
                  <a:gd name="T60" fmla="*/ 3972 w 5699"/>
                  <a:gd name="T61" fmla="*/ 981 h 3068"/>
                  <a:gd name="T62" fmla="*/ 2985 w 5699"/>
                  <a:gd name="T63" fmla="*/ 1402 h 3068"/>
                  <a:gd name="T64" fmla="*/ 3247 w 5699"/>
                  <a:gd name="T65" fmla="*/ 1941 h 3068"/>
                  <a:gd name="T66" fmla="*/ 3750 w 5699"/>
                  <a:gd name="T67" fmla="*/ 1783 h 3068"/>
                  <a:gd name="T68" fmla="*/ 4337 w 5699"/>
                  <a:gd name="T69" fmla="*/ 1477 h 3068"/>
                  <a:gd name="T70" fmla="*/ 4740 w 5699"/>
                  <a:gd name="T71" fmla="*/ 1945 h 3068"/>
                  <a:gd name="T72" fmla="*/ 4219 w 5699"/>
                  <a:gd name="T73" fmla="*/ 2347 h 3068"/>
                  <a:gd name="T74" fmla="*/ 4164 w 5699"/>
                  <a:gd name="T75" fmla="*/ 2685 h 3068"/>
                  <a:gd name="T76" fmla="*/ 4034 w 5699"/>
                  <a:gd name="T77" fmla="*/ 2767 h 3068"/>
                  <a:gd name="T78" fmla="*/ 3533 w 5699"/>
                  <a:gd name="T79" fmla="*/ 2788 h 3068"/>
                  <a:gd name="T80" fmla="*/ 2912 w 5699"/>
                  <a:gd name="T81" fmla="*/ 3023 h 3068"/>
                  <a:gd name="T82" fmla="*/ 2877 w 5699"/>
                  <a:gd name="T83" fmla="*/ 2695 h 3068"/>
                  <a:gd name="T84" fmla="*/ 2569 w 5699"/>
                  <a:gd name="T85" fmla="*/ 2536 h 3068"/>
                  <a:gd name="T86" fmla="*/ 1634 w 5699"/>
                  <a:gd name="T87" fmla="*/ 2455 h 3068"/>
                  <a:gd name="T88" fmla="*/ 264 w 5699"/>
                  <a:gd name="T89" fmla="*/ 2180 h 3068"/>
                  <a:gd name="T90" fmla="*/ 224 w 5699"/>
                  <a:gd name="T91" fmla="*/ 1603 h 3068"/>
                  <a:gd name="T92" fmla="*/ 1272 w 5699"/>
                  <a:gd name="T93" fmla="*/ 843 h 3068"/>
                  <a:gd name="T94" fmla="*/ 1966 w 5699"/>
                  <a:gd name="T95" fmla="*/ 852 h 3068"/>
                  <a:gd name="T96" fmla="*/ 2624 w 5699"/>
                  <a:gd name="T97" fmla="*/ 901 h 3068"/>
                  <a:gd name="T98" fmla="*/ 3256 w 5699"/>
                  <a:gd name="T99" fmla="*/ 947 h 3068"/>
                  <a:gd name="T100" fmla="*/ 3159 w 5699"/>
                  <a:gd name="T101" fmla="*/ 875 h 3068"/>
                  <a:gd name="T102" fmla="*/ 4305 w 5699"/>
                  <a:gd name="T103" fmla="*/ 930 h 3068"/>
                  <a:gd name="T104" fmla="*/ 3839 w 5699"/>
                  <a:gd name="T105" fmla="*/ 1271 h 3068"/>
                  <a:gd name="T106" fmla="*/ 3588 w 5699"/>
                  <a:gd name="T107" fmla="*/ 1392 h 3068"/>
                  <a:gd name="T108" fmla="*/ 3812 w 5699"/>
                  <a:gd name="T109" fmla="*/ 1392 h 3068"/>
                  <a:gd name="T110" fmla="*/ 4766 w 5699"/>
                  <a:gd name="T111" fmla="*/ 2387 h 3068"/>
                  <a:gd name="T112" fmla="*/ 4866 w 5699"/>
                  <a:gd name="T113" fmla="*/ 2637 h 3068"/>
                  <a:gd name="T114" fmla="*/ 4753 w 5699"/>
                  <a:gd name="T115" fmla="*/ 2312 h 3068"/>
                  <a:gd name="T116" fmla="*/ 117 w 5699"/>
                  <a:gd name="T117" fmla="*/ 2327 h 3068"/>
                  <a:gd name="T118" fmla="*/ 4287 w 5699"/>
                  <a:gd name="T119" fmla="*/ 2375 h 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99" h="3068">
                    <a:moveTo>
                      <a:pt x="5423" y="7"/>
                    </a:moveTo>
                    <a:lnTo>
                      <a:pt x="5539" y="10"/>
                    </a:lnTo>
                    <a:lnTo>
                      <a:pt x="5629" y="17"/>
                    </a:lnTo>
                    <a:lnTo>
                      <a:pt x="5699" y="30"/>
                    </a:lnTo>
                    <a:lnTo>
                      <a:pt x="5686" y="44"/>
                    </a:lnTo>
                    <a:lnTo>
                      <a:pt x="5555" y="66"/>
                    </a:lnTo>
                    <a:lnTo>
                      <a:pt x="5436" y="76"/>
                    </a:lnTo>
                    <a:lnTo>
                      <a:pt x="5383" y="88"/>
                    </a:lnTo>
                    <a:lnTo>
                      <a:pt x="5484" y="87"/>
                    </a:lnTo>
                    <a:lnTo>
                      <a:pt x="5346" y="120"/>
                    </a:lnTo>
                    <a:lnTo>
                      <a:pt x="5257" y="135"/>
                    </a:lnTo>
                    <a:lnTo>
                      <a:pt x="5136" y="180"/>
                    </a:lnTo>
                    <a:lnTo>
                      <a:pt x="5030" y="189"/>
                    </a:lnTo>
                    <a:lnTo>
                      <a:pt x="4989" y="201"/>
                    </a:lnTo>
                    <a:lnTo>
                      <a:pt x="4840" y="207"/>
                    </a:lnTo>
                    <a:lnTo>
                      <a:pt x="4898" y="214"/>
                    </a:lnTo>
                    <a:lnTo>
                      <a:pt x="4856" y="224"/>
                    </a:lnTo>
                    <a:lnTo>
                      <a:pt x="4869" y="253"/>
                    </a:lnTo>
                    <a:lnTo>
                      <a:pt x="4804" y="273"/>
                    </a:lnTo>
                    <a:lnTo>
                      <a:pt x="4714" y="290"/>
                    </a:lnTo>
                    <a:lnTo>
                      <a:pt x="4669" y="313"/>
                    </a:lnTo>
                    <a:lnTo>
                      <a:pt x="4584" y="331"/>
                    </a:lnTo>
                    <a:lnTo>
                      <a:pt x="4578" y="345"/>
                    </a:lnTo>
                    <a:lnTo>
                      <a:pt x="4664" y="343"/>
                    </a:lnTo>
                    <a:lnTo>
                      <a:pt x="4652" y="357"/>
                    </a:lnTo>
                    <a:lnTo>
                      <a:pt x="4486" y="395"/>
                    </a:lnTo>
                    <a:lnTo>
                      <a:pt x="4373" y="377"/>
                    </a:lnTo>
                    <a:lnTo>
                      <a:pt x="4218" y="387"/>
                    </a:lnTo>
                    <a:lnTo>
                      <a:pt x="4152" y="380"/>
                    </a:lnTo>
                    <a:lnTo>
                      <a:pt x="4062" y="376"/>
                    </a:lnTo>
                    <a:lnTo>
                      <a:pt x="4086" y="347"/>
                    </a:lnTo>
                    <a:lnTo>
                      <a:pt x="4191" y="333"/>
                    </a:lnTo>
                    <a:lnTo>
                      <a:pt x="4212" y="290"/>
                    </a:lnTo>
                    <a:lnTo>
                      <a:pt x="4246" y="285"/>
                    </a:lnTo>
                    <a:lnTo>
                      <a:pt x="4349" y="311"/>
                    </a:lnTo>
                    <a:lnTo>
                      <a:pt x="4322" y="273"/>
                    </a:lnTo>
                    <a:lnTo>
                      <a:pt x="4256" y="262"/>
                    </a:lnTo>
                    <a:lnTo>
                      <a:pt x="4319" y="239"/>
                    </a:lnTo>
                    <a:lnTo>
                      <a:pt x="4419" y="225"/>
                    </a:lnTo>
                    <a:lnTo>
                      <a:pt x="4453" y="206"/>
                    </a:lnTo>
                    <a:lnTo>
                      <a:pt x="4411" y="184"/>
                    </a:lnTo>
                    <a:lnTo>
                      <a:pt x="4423" y="155"/>
                    </a:lnTo>
                    <a:lnTo>
                      <a:pt x="4548" y="157"/>
                    </a:lnTo>
                    <a:lnTo>
                      <a:pt x="4578" y="163"/>
                    </a:lnTo>
                    <a:lnTo>
                      <a:pt x="4673" y="143"/>
                    </a:lnTo>
                    <a:lnTo>
                      <a:pt x="4575" y="137"/>
                    </a:lnTo>
                    <a:lnTo>
                      <a:pt x="4408" y="140"/>
                    </a:lnTo>
                    <a:lnTo>
                      <a:pt x="4347" y="122"/>
                    </a:lnTo>
                    <a:lnTo>
                      <a:pt x="4335" y="100"/>
                    </a:lnTo>
                    <a:lnTo>
                      <a:pt x="4300" y="85"/>
                    </a:lnTo>
                    <a:lnTo>
                      <a:pt x="4312" y="67"/>
                    </a:lnTo>
                    <a:lnTo>
                      <a:pt x="4392" y="58"/>
                    </a:lnTo>
                    <a:lnTo>
                      <a:pt x="4447" y="56"/>
                    </a:lnTo>
                    <a:lnTo>
                      <a:pt x="4547" y="48"/>
                    </a:lnTo>
                    <a:lnTo>
                      <a:pt x="4636" y="29"/>
                    </a:lnTo>
                    <a:lnTo>
                      <a:pt x="4688" y="32"/>
                    </a:lnTo>
                    <a:lnTo>
                      <a:pt x="4721" y="46"/>
                    </a:lnTo>
                    <a:lnTo>
                      <a:pt x="4787" y="19"/>
                    </a:lnTo>
                    <a:lnTo>
                      <a:pt x="4855" y="11"/>
                    </a:lnTo>
                    <a:lnTo>
                      <a:pt x="4941" y="5"/>
                    </a:lnTo>
                    <a:lnTo>
                      <a:pt x="5080" y="3"/>
                    </a:lnTo>
                    <a:lnTo>
                      <a:pt x="5098" y="9"/>
                    </a:lnTo>
                    <a:lnTo>
                      <a:pt x="5236" y="0"/>
                    </a:lnTo>
                    <a:lnTo>
                      <a:pt x="5329" y="3"/>
                    </a:lnTo>
                    <a:lnTo>
                      <a:pt x="5423" y="7"/>
                    </a:lnTo>
                    <a:moveTo>
                      <a:pt x="4382" y="188"/>
                    </a:moveTo>
                    <a:lnTo>
                      <a:pt x="4419" y="206"/>
                    </a:lnTo>
                    <a:lnTo>
                      <a:pt x="4335" y="223"/>
                    </a:lnTo>
                    <a:lnTo>
                      <a:pt x="4199" y="267"/>
                    </a:lnTo>
                    <a:lnTo>
                      <a:pt x="4110" y="271"/>
                    </a:lnTo>
                    <a:lnTo>
                      <a:pt x="4018" y="263"/>
                    </a:lnTo>
                    <a:lnTo>
                      <a:pt x="3994" y="240"/>
                    </a:lnTo>
                    <a:lnTo>
                      <a:pt x="4019" y="219"/>
                    </a:lnTo>
                    <a:lnTo>
                      <a:pt x="4074" y="204"/>
                    </a:lnTo>
                    <a:lnTo>
                      <a:pt x="3987" y="204"/>
                    </a:lnTo>
                    <a:lnTo>
                      <a:pt x="3958" y="185"/>
                    </a:lnTo>
                    <a:lnTo>
                      <a:pt x="3959" y="160"/>
                    </a:lnTo>
                    <a:lnTo>
                      <a:pt x="4022" y="136"/>
                    </a:lnTo>
                    <a:lnTo>
                      <a:pt x="4075" y="119"/>
                    </a:lnTo>
                    <a:lnTo>
                      <a:pt x="4127" y="116"/>
                    </a:lnTo>
                    <a:lnTo>
                      <a:pt x="4123" y="103"/>
                    </a:lnTo>
                    <a:lnTo>
                      <a:pt x="4233" y="101"/>
                    </a:lnTo>
                    <a:lnTo>
                      <a:pt x="4257" y="129"/>
                    </a:lnTo>
                    <a:lnTo>
                      <a:pt x="4321" y="141"/>
                    </a:lnTo>
                    <a:lnTo>
                      <a:pt x="4386" y="151"/>
                    </a:lnTo>
                    <a:lnTo>
                      <a:pt x="4382" y="188"/>
                    </a:lnTo>
                    <a:moveTo>
                      <a:pt x="3671" y="265"/>
                    </a:moveTo>
                    <a:lnTo>
                      <a:pt x="3660" y="289"/>
                    </a:lnTo>
                    <a:lnTo>
                      <a:pt x="3589" y="283"/>
                    </a:lnTo>
                    <a:lnTo>
                      <a:pt x="3534" y="263"/>
                    </a:lnTo>
                    <a:lnTo>
                      <a:pt x="3430" y="261"/>
                    </a:lnTo>
                    <a:lnTo>
                      <a:pt x="3498" y="244"/>
                    </a:lnTo>
                    <a:lnTo>
                      <a:pt x="3458" y="230"/>
                    </a:lnTo>
                    <a:lnTo>
                      <a:pt x="3484" y="208"/>
                    </a:lnTo>
                    <a:lnTo>
                      <a:pt x="3567" y="216"/>
                    </a:lnTo>
                    <a:lnTo>
                      <a:pt x="3669" y="237"/>
                    </a:lnTo>
                    <a:lnTo>
                      <a:pt x="3671" y="265"/>
                    </a:lnTo>
                    <a:moveTo>
                      <a:pt x="3857" y="280"/>
                    </a:moveTo>
                    <a:lnTo>
                      <a:pt x="3771" y="293"/>
                    </a:lnTo>
                    <a:lnTo>
                      <a:pt x="3748" y="279"/>
                    </a:lnTo>
                    <a:lnTo>
                      <a:pt x="3753" y="257"/>
                    </a:lnTo>
                    <a:lnTo>
                      <a:pt x="3779" y="233"/>
                    </a:lnTo>
                    <a:lnTo>
                      <a:pt x="3838" y="235"/>
                    </a:lnTo>
                    <a:lnTo>
                      <a:pt x="3861" y="239"/>
                    </a:lnTo>
                    <a:lnTo>
                      <a:pt x="3894" y="259"/>
                    </a:lnTo>
                    <a:lnTo>
                      <a:pt x="3857" y="280"/>
                    </a:lnTo>
                    <a:moveTo>
                      <a:pt x="3231" y="248"/>
                    </a:moveTo>
                    <a:lnTo>
                      <a:pt x="3157" y="260"/>
                    </a:lnTo>
                    <a:lnTo>
                      <a:pt x="3078" y="260"/>
                    </a:lnTo>
                    <a:lnTo>
                      <a:pt x="3090" y="251"/>
                    </a:lnTo>
                    <a:lnTo>
                      <a:pt x="3163" y="234"/>
                    </a:lnTo>
                    <a:lnTo>
                      <a:pt x="3185" y="237"/>
                    </a:lnTo>
                    <a:lnTo>
                      <a:pt x="3231" y="248"/>
                    </a:lnTo>
                    <a:moveTo>
                      <a:pt x="3135" y="302"/>
                    </a:moveTo>
                    <a:lnTo>
                      <a:pt x="3021" y="319"/>
                    </a:lnTo>
                    <a:lnTo>
                      <a:pt x="2975" y="300"/>
                    </a:lnTo>
                    <a:lnTo>
                      <a:pt x="3040" y="281"/>
                    </a:lnTo>
                    <a:lnTo>
                      <a:pt x="3119" y="275"/>
                    </a:lnTo>
                    <a:lnTo>
                      <a:pt x="3175" y="284"/>
                    </a:lnTo>
                    <a:lnTo>
                      <a:pt x="3135" y="302"/>
                    </a:lnTo>
                    <a:moveTo>
                      <a:pt x="3917" y="312"/>
                    </a:moveTo>
                    <a:lnTo>
                      <a:pt x="3893" y="314"/>
                    </a:lnTo>
                    <a:lnTo>
                      <a:pt x="3806" y="310"/>
                    </a:lnTo>
                    <a:lnTo>
                      <a:pt x="3812" y="294"/>
                    </a:lnTo>
                    <a:lnTo>
                      <a:pt x="3909" y="294"/>
                    </a:lnTo>
                    <a:lnTo>
                      <a:pt x="3930" y="305"/>
                    </a:lnTo>
                    <a:lnTo>
                      <a:pt x="3917" y="312"/>
                    </a:lnTo>
                    <a:moveTo>
                      <a:pt x="2839" y="305"/>
                    </a:moveTo>
                    <a:lnTo>
                      <a:pt x="2768" y="351"/>
                    </a:lnTo>
                    <a:lnTo>
                      <a:pt x="2702" y="373"/>
                    </a:lnTo>
                    <a:lnTo>
                      <a:pt x="2651" y="376"/>
                    </a:lnTo>
                    <a:lnTo>
                      <a:pt x="2523" y="402"/>
                    </a:lnTo>
                    <a:lnTo>
                      <a:pt x="2430" y="412"/>
                    </a:lnTo>
                    <a:lnTo>
                      <a:pt x="2382" y="398"/>
                    </a:lnTo>
                    <a:lnTo>
                      <a:pt x="2382" y="398"/>
                    </a:lnTo>
                    <a:lnTo>
                      <a:pt x="2530" y="352"/>
                    </a:lnTo>
                    <a:lnTo>
                      <a:pt x="2686" y="313"/>
                    </a:lnTo>
                    <a:lnTo>
                      <a:pt x="2760" y="314"/>
                    </a:lnTo>
                    <a:lnTo>
                      <a:pt x="2839" y="305"/>
                    </a:lnTo>
                    <a:moveTo>
                      <a:pt x="3847" y="338"/>
                    </a:moveTo>
                    <a:lnTo>
                      <a:pt x="3880" y="358"/>
                    </a:lnTo>
                    <a:lnTo>
                      <a:pt x="3977" y="357"/>
                    </a:lnTo>
                    <a:lnTo>
                      <a:pt x="3998" y="378"/>
                    </a:lnTo>
                    <a:lnTo>
                      <a:pt x="3963" y="401"/>
                    </a:lnTo>
                    <a:lnTo>
                      <a:pt x="4005" y="415"/>
                    </a:lnTo>
                    <a:lnTo>
                      <a:pt x="4022" y="430"/>
                    </a:lnTo>
                    <a:lnTo>
                      <a:pt x="4087" y="433"/>
                    </a:lnTo>
                    <a:lnTo>
                      <a:pt x="4155" y="438"/>
                    </a:lnTo>
                    <a:lnTo>
                      <a:pt x="4247" y="425"/>
                    </a:lnTo>
                    <a:lnTo>
                      <a:pt x="4354" y="419"/>
                    </a:lnTo>
                    <a:lnTo>
                      <a:pt x="4431" y="424"/>
                    </a:lnTo>
                    <a:lnTo>
                      <a:pt x="4463" y="448"/>
                    </a:lnTo>
                    <a:lnTo>
                      <a:pt x="4451" y="474"/>
                    </a:lnTo>
                    <a:lnTo>
                      <a:pt x="4405" y="491"/>
                    </a:lnTo>
                    <a:lnTo>
                      <a:pt x="4317" y="505"/>
                    </a:lnTo>
                    <a:lnTo>
                      <a:pt x="4259" y="497"/>
                    </a:lnTo>
                    <a:lnTo>
                      <a:pt x="4104" y="507"/>
                    </a:lnTo>
                    <a:lnTo>
                      <a:pt x="3998" y="509"/>
                    </a:lnTo>
                    <a:lnTo>
                      <a:pt x="3924" y="501"/>
                    </a:lnTo>
                    <a:lnTo>
                      <a:pt x="3810" y="480"/>
                    </a:lnTo>
                    <a:lnTo>
                      <a:pt x="3828" y="444"/>
                    </a:lnTo>
                    <a:lnTo>
                      <a:pt x="3855" y="413"/>
                    </a:lnTo>
                    <a:lnTo>
                      <a:pt x="3834" y="386"/>
                    </a:lnTo>
                    <a:lnTo>
                      <a:pt x="3740" y="378"/>
                    </a:lnTo>
                    <a:lnTo>
                      <a:pt x="3704" y="359"/>
                    </a:lnTo>
                    <a:lnTo>
                      <a:pt x="3751" y="334"/>
                    </a:lnTo>
                    <a:lnTo>
                      <a:pt x="3847" y="338"/>
                    </a:lnTo>
                    <a:moveTo>
                      <a:pt x="3116" y="393"/>
                    </a:moveTo>
                    <a:lnTo>
                      <a:pt x="3108" y="415"/>
                    </a:lnTo>
                    <a:lnTo>
                      <a:pt x="3165" y="405"/>
                    </a:lnTo>
                    <a:lnTo>
                      <a:pt x="3214" y="408"/>
                    </a:lnTo>
                    <a:lnTo>
                      <a:pt x="3186" y="439"/>
                    </a:lnTo>
                    <a:lnTo>
                      <a:pt x="3120" y="469"/>
                    </a:lnTo>
                    <a:lnTo>
                      <a:pt x="2937" y="479"/>
                    </a:lnTo>
                    <a:lnTo>
                      <a:pt x="2775" y="507"/>
                    </a:lnTo>
                    <a:lnTo>
                      <a:pt x="2696" y="508"/>
                    </a:lnTo>
                    <a:lnTo>
                      <a:pt x="2716" y="487"/>
                    </a:lnTo>
                    <a:lnTo>
                      <a:pt x="2856" y="459"/>
                    </a:lnTo>
                    <a:lnTo>
                      <a:pt x="2618" y="466"/>
                    </a:lnTo>
                    <a:lnTo>
                      <a:pt x="2563" y="455"/>
                    </a:lnTo>
                    <a:lnTo>
                      <a:pt x="2712" y="393"/>
                    </a:lnTo>
                    <a:lnTo>
                      <a:pt x="2781" y="376"/>
                    </a:lnTo>
                    <a:lnTo>
                      <a:pt x="2894" y="397"/>
                    </a:lnTo>
                    <a:lnTo>
                      <a:pt x="2935" y="434"/>
                    </a:lnTo>
                    <a:lnTo>
                      <a:pt x="3017" y="439"/>
                    </a:lnTo>
                    <a:lnTo>
                      <a:pt x="3020" y="379"/>
                    </a:lnTo>
                    <a:lnTo>
                      <a:pt x="3094" y="356"/>
                    </a:lnTo>
                    <a:lnTo>
                      <a:pt x="3136" y="364"/>
                    </a:lnTo>
                    <a:lnTo>
                      <a:pt x="3116" y="393"/>
                    </a:lnTo>
                    <a:moveTo>
                      <a:pt x="3634" y="361"/>
                    </a:moveTo>
                    <a:lnTo>
                      <a:pt x="3639" y="390"/>
                    </a:lnTo>
                    <a:lnTo>
                      <a:pt x="3605" y="422"/>
                    </a:lnTo>
                    <a:lnTo>
                      <a:pt x="3531" y="469"/>
                    </a:lnTo>
                    <a:lnTo>
                      <a:pt x="3440" y="476"/>
                    </a:lnTo>
                    <a:lnTo>
                      <a:pt x="3397" y="466"/>
                    </a:lnTo>
                    <a:lnTo>
                      <a:pt x="3440" y="428"/>
                    </a:lnTo>
                    <a:lnTo>
                      <a:pt x="3353" y="433"/>
                    </a:lnTo>
                    <a:lnTo>
                      <a:pt x="3406" y="385"/>
                    </a:lnTo>
                    <a:lnTo>
                      <a:pt x="3457" y="387"/>
                    </a:lnTo>
                    <a:lnTo>
                      <a:pt x="3555" y="366"/>
                    </a:lnTo>
                    <a:lnTo>
                      <a:pt x="3621" y="369"/>
                    </a:lnTo>
                    <a:lnTo>
                      <a:pt x="3634" y="361"/>
                    </a:lnTo>
                    <a:moveTo>
                      <a:pt x="3759" y="471"/>
                    </a:moveTo>
                    <a:lnTo>
                      <a:pt x="3706" y="496"/>
                    </a:lnTo>
                    <a:lnTo>
                      <a:pt x="3637" y="491"/>
                    </a:lnTo>
                    <a:lnTo>
                      <a:pt x="3593" y="474"/>
                    </a:lnTo>
                    <a:lnTo>
                      <a:pt x="3651" y="445"/>
                    </a:lnTo>
                    <a:lnTo>
                      <a:pt x="3741" y="428"/>
                    </a:lnTo>
                    <a:lnTo>
                      <a:pt x="3762" y="450"/>
                    </a:lnTo>
                    <a:lnTo>
                      <a:pt x="3759" y="471"/>
                    </a:lnTo>
                    <a:moveTo>
                      <a:pt x="2102" y="711"/>
                    </a:moveTo>
                    <a:lnTo>
                      <a:pt x="1922" y="744"/>
                    </a:lnTo>
                    <a:lnTo>
                      <a:pt x="1931" y="714"/>
                    </a:lnTo>
                    <a:lnTo>
                      <a:pt x="1854" y="677"/>
                    </a:lnTo>
                    <a:lnTo>
                      <a:pt x="1914" y="648"/>
                    </a:lnTo>
                    <a:lnTo>
                      <a:pt x="2013" y="599"/>
                    </a:lnTo>
                    <a:lnTo>
                      <a:pt x="2115" y="555"/>
                    </a:lnTo>
                    <a:lnTo>
                      <a:pt x="2118" y="515"/>
                    </a:lnTo>
                    <a:lnTo>
                      <a:pt x="2304" y="505"/>
                    </a:lnTo>
                    <a:lnTo>
                      <a:pt x="2359" y="518"/>
                    </a:lnTo>
                    <a:lnTo>
                      <a:pt x="2485" y="522"/>
                    </a:lnTo>
                    <a:lnTo>
                      <a:pt x="2511" y="541"/>
                    </a:lnTo>
                    <a:lnTo>
                      <a:pt x="2532" y="569"/>
                    </a:lnTo>
                    <a:lnTo>
                      <a:pt x="2446" y="586"/>
                    </a:lnTo>
                    <a:lnTo>
                      <a:pt x="2261" y="633"/>
                    </a:lnTo>
                    <a:lnTo>
                      <a:pt x="2138" y="681"/>
                    </a:lnTo>
                    <a:lnTo>
                      <a:pt x="2102" y="711"/>
                    </a:lnTo>
                    <a:moveTo>
                      <a:pt x="3636" y="616"/>
                    </a:moveTo>
                    <a:lnTo>
                      <a:pt x="3531" y="667"/>
                    </a:lnTo>
                    <a:lnTo>
                      <a:pt x="3474" y="664"/>
                    </a:lnTo>
                    <a:lnTo>
                      <a:pt x="3499" y="605"/>
                    </a:lnTo>
                    <a:lnTo>
                      <a:pt x="3534" y="571"/>
                    </a:lnTo>
                    <a:lnTo>
                      <a:pt x="3589" y="543"/>
                    </a:lnTo>
                    <a:lnTo>
                      <a:pt x="3658" y="525"/>
                    </a:lnTo>
                    <a:lnTo>
                      <a:pt x="3762" y="528"/>
                    </a:lnTo>
                    <a:lnTo>
                      <a:pt x="3844" y="544"/>
                    </a:lnTo>
                    <a:lnTo>
                      <a:pt x="3710" y="603"/>
                    </a:lnTo>
                    <a:lnTo>
                      <a:pt x="3636" y="616"/>
                    </a:lnTo>
                    <a:moveTo>
                      <a:pt x="3338" y="545"/>
                    </a:moveTo>
                    <a:lnTo>
                      <a:pt x="3385" y="558"/>
                    </a:lnTo>
                    <a:lnTo>
                      <a:pt x="3485" y="550"/>
                    </a:lnTo>
                    <a:lnTo>
                      <a:pt x="3479" y="569"/>
                    </a:lnTo>
                    <a:lnTo>
                      <a:pt x="3398" y="601"/>
                    </a:lnTo>
                    <a:lnTo>
                      <a:pt x="3448" y="630"/>
                    </a:lnTo>
                    <a:lnTo>
                      <a:pt x="3378" y="692"/>
                    </a:lnTo>
                    <a:lnTo>
                      <a:pt x="3265" y="718"/>
                    </a:lnTo>
                    <a:lnTo>
                      <a:pt x="3220" y="713"/>
                    </a:lnTo>
                    <a:lnTo>
                      <a:pt x="3210" y="686"/>
                    </a:lnTo>
                    <a:lnTo>
                      <a:pt x="3133" y="634"/>
                    </a:lnTo>
                    <a:lnTo>
                      <a:pt x="3157" y="612"/>
                    </a:lnTo>
                    <a:lnTo>
                      <a:pt x="3254" y="620"/>
                    </a:lnTo>
                    <a:lnTo>
                      <a:pt x="3243" y="577"/>
                    </a:lnTo>
                    <a:lnTo>
                      <a:pt x="3338" y="545"/>
                    </a:lnTo>
                    <a:moveTo>
                      <a:pt x="4004" y="590"/>
                    </a:moveTo>
                    <a:lnTo>
                      <a:pt x="4008" y="632"/>
                    </a:lnTo>
                    <a:lnTo>
                      <a:pt x="4104" y="578"/>
                    </a:lnTo>
                    <a:lnTo>
                      <a:pt x="4258" y="551"/>
                    </a:lnTo>
                    <a:lnTo>
                      <a:pt x="4288" y="620"/>
                    </a:lnTo>
                    <a:lnTo>
                      <a:pt x="4244" y="664"/>
                    </a:lnTo>
                    <a:lnTo>
                      <a:pt x="4363" y="644"/>
                    </a:lnTo>
                    <a:lnTo>
                      <a:pt x="4434" y="618"/>
                    </a:lnTo>
                    <a:lnTo>
                      <a:pt x="4523" y="652"/>
                    </a:lnTo>
                    <a:lnTo>
                      <a:pt x="4571" y="684"/>
                    </a:lnTo>
                    <a:lnTo>
                      <a:pt x="4556" y="714"/>
                    </a:lnTo>
                    <a:lnTo>
                      <a:pt x="4665" y="699"/>
                    </a:lnTo>
                    <a:lnTo>
                      <a:pt x="4689" y="743"/>
                    </a:lnTo>
                    <a:lnTo>
                      <a:pt x="4799" y="771"/>
                    </a:lnTo>
                    <a:lnTo>
                      <a:pt x="4828" y="799"/>
                    </a:lnTo>
                    <a:lnTo>
                      <a:pt x="4836" y="866"/>
                    </a:lnTo>
                    <a:lnTo>
                      <a:pt x="4715" y="899"/>
                    </a:lnTo>
                    <a:lnTo>
                      <a:pt x="4815" y="946"/>
                    </a:lnTo>
                    <a:lnTo>
                      <a:pt x="4893" y="962"/>
                    </a:lnTo>
                    <a:lnTo>
                      <a:pt x="4935" y="1030"/>
                    </a:lnTo>
                    <a:lnTo>
                      <a:pt x="5020" y="1035"/>
                    </a:lnTo>
                    <a:lnTo>
                      <a:pt x="4975" y="1087"/>
                    </a:lnTo>
                    <a:lnTo>
                      <a:pt x="4828" y="1174"/>
                    </a:lnTo>
                    <a:lnTo>
                      <a:pt x="4776" y="1142"/>
                    </a:lnTo>
                    <a:lnTo>
                      <a:pt x="4727" y="1070"/>
                    </a:lnTo>
                    <a:lnTo>
                      <a:pt x="4649" y="1079"/>
                    </a:lnTo>
                    <a:lnTo>
                      <a:pt x="4617" y="1122"/>
                    </a:lnTo>
                    <a:lnTo>
                      <a:pt x="4652" y="1166"/>
                    </a:lnTo>
                    <a:lnTo>
                      <a:pt x="4710" y="1201"/>
                    </a:lnTo>
                    <a:lnTo>
                      <a:pt x="4723" y="1221"/>
                    </a:lnTo>
                    <a:lnTo>
                      <a:pt x="4721" y="1296"/>
                    </a:lnTo>
                    <a:lnTo>
                      <a:pt x="4672" y="1352"/>
                    </a:lnTo>
                    <a:lnTo>
                      <a:pt x="4609" y="1331"/>
                    </a:lnTo>
                    <a:lnTo>
                      <a:pt x="4496" y="1269"/>
                    </a:lnTo>
                    <a:lnTo>
                      <a:pt x="4542" y="1335"/>
                    </a:lnTo>
                    <a:lnTo>
                      <a:pt x="4579" y="1382"/>
                    </a:lnTo>
                    <a:lnTo>
                      <a:pt x="4575" y="1409"/>
                    </a:lnTo>
                    <a:lnTo>
                      <a:pt x="4431" y="1378"/>
                    </a:lnTo>
                    <a:lnTo>
                      <a:pt x="4330" y="1333"/>
                    </a:lnTo>
                    <a:lnTo>
                      <a:pt x="4281" y="1296"/>
                    </a:lnTo>
                    <a:lnTo>
                      <a:pt x="4313" y="1274"/>
                    </a:lnTo>
                    <a:lnTo>
                      <a:pt x="4250" y="1235"/>
                    </a:lnTo>
                    <a:lnTo>
                      <a:pt x="4189" y="1198"/>
                    </a:lnTo>
                    <a:lnTo>
                      <a:pt x="4176" y="1220"/>
                    </a:lnTo>
                    <a:lnTo>
                      <a:pt x="4002" y="1232"/>
                    </a:lnTo>
                    <a:lnTo>
                      <a:pt x="3970" y="1206"/>
                    </a:lnTo>
                    <a:lnTo>
                      <a:pt x="4044" y="1151"/>
                    </a:lnTo>
                    <a:lnTo>
                      <a:pt x="4152" y="1149"/>
                    </a:lnTo>
                    <a:lnTo>
                      <a:pt x="4275" y="1140"/>
                    </a:lnTo>
                    <a:lnTo>
                      <a:pt x="4273" y="1113"/>
                    </a:lnTo>
                    <a:lnTo>
                      <a:pt x="4317" y="1076"/>
                    </a:lnTo>
                    <a:lnTo>
                      <a:pt x="4435" y="1004"/>
                    </a:lnTo>
                    <a:lnTo>
                      <a:pt x="4441" y="971"/>
                    </a:lnTo>
                    <a:lnTo>
                      <a:pt x="4436" y="946"/>
                    </a:lnTo>
                    <a:lnTo>
                      <a:pt x="4376" y="911"/>
                    </a:lnTo>
                    <a:lnTo>
                      <a:pt x="4282" y="887"/>
                    </a:lnTo>
                    <a:lnTo>
                      <a:pt x="4330" y="868"/>
                    </a:lnTo>
                    <a:lnTo>
                      <a:pt x="4305" y="824"/>
                    </a:lnTo>
                    <a:lnTo>
                      <a:pt x="4260" y="820"/>
                    </a:lnTo>
                    <a:lnTo>
                      <a:pt x="4235" y="796"/>
                    </a:lnTo>
                    <a:lnTo>
                      <a:pt x="4191" y="817"/>
                    </a:lnTo>
                    <a:lnTo>
                      <a:pt x="4086" y="826"/>
                    </a:lnTo>
                    <a:lnTo>
                      <a:pt x="3902" y="810"/>
                    </a:lnTo>
                    <a:lnTo>
                      <a:pt x="3805" y="789"/>
                    </a:lnTo>
                    <a:lnTo>
                      <a:pt x="3727" y="779"/>
                    </a:lnTo>
                    <a:lnTo>
                      <a:pt x="3704" y="754"/>
                    </a:lnTo>
                    <a:lnTo>
                      <a:pt x="3787" y="722"/>
                    </a:lnTo>
                    <a:lnTo>
                      <a:pt x="3712" y="722"/>
                    </a:lnTo>
                    <a:lnTo>
                      <a:pt x="3758" y="652"/>
                    </a:lnTo>
                    <a:lnTo>
                      <a:pt x="3854" y="592"/>
                    </a:lnTo>
                    <a:lnTo>
                      <a:pt x="3932" y="565"/>
                    </a:lnTo>
                    <a:lnTo>
                      <a:pt x="4081" y="547"/>
                    </a:lnTo>
                    <a:lnTo>
                      <a:pt x="4004" y="590"/>
                    </a:lnTo>
                    <a:moveTo>
                      <a:pt x="4530" y="594"/>
                    </a:moveTo>
                    <a:lnTo>
                      <a:pt x="4520" y="612"/>
                    </a:lnTo>
                    <a:lnTo>
                      <a:pt x="4467" y="610"/>
                    </a:lnTo>
                    <a:lnTo>
                      <a:pt x="4412" y="609"/>
                    </a:lnTo>
                    <a:lnTo>
                      <a:pt x="4347" y="618"/>
                    </a:lnTo>
                    <a:lnTo>
                      <a:pt x="4336" y="614"/>
                    </a:lnTo>
                    <a:lnTo>
                      <a:pt x="4308" y="578"/>
                    </a:lnTo>
                    <a:lnTo>
                      <a:pt x="4331" y="554"/>
                    </a:lnTo>
                    <a:lnTo>
                      <a:pt x="4359" y="550"/>
                    </a:lnTo>
                    <a:lnTo>
                      <a:pt x="4471" y="557"/>
                    </a:lnTo>
                    <a:lnTo>
                      <a:pt x="4530" y="594"/>
                    </a:lnTo>
                    <a:moveTo>
                      <a:pt x="3095" y="573"/>
                    </a:moveTo>
                    <a:lnTo>
                      <a:pt x="3001" y="617"/>
                    </a:lnTo>
                    <a:lnTo>
                      <a:pt x="2972" y="570"/>
                    </a:lnTo>
                    <a:lnTo>
                      <a:pt x="3000" y="561"/>
                    </a:lnTo>
                    <a:lnTo>
                      <a:pt x="3072" y="558"/>
                    </a:lnTo>
                    <a:lnTo>
                      <a:pt x="3095" y="573"/>
                    </a:lnTo>
                    <a:moveTo>
                      <a:pt x="2573" y="593"/>
                    </a:moveTo>
                    <a:lnTo>
                      <a:pt x="2509" y="624"/>
                    </a:lnTo>
                    <a:lnTo>
                      <a:pt x="2649" y="604"/>
                    </a:lnTo>
                    <a:lnTo>
                      <a:pt x="2682" y="638"/>
                    </a:lnTo>
                    <a:lnTo>
                      <a:pt x="2780" y="603"/>
                    </a:lnTo>
                    <a:lnTo>
                      <a:pt x="2803" y="625"/>
                    </a:lnTo>
                    <a:lnTo>
                      <a:pt x="2772" y="692"/>
                    </a:lnTo>
                    <a:lnTo>
                      <a:pt x="2829" y="664"/>
                    </a:lnTo>
                    <a:lnTo>
                      <a:pt x="2869" y="595"/>
                    </a:lnTo>
                    <a:lnTo>
                      <a:pt x="2926" y="585"/>
                    </a:lnTo>
                    <a:lnTo>
                      <a:pt x="2965" y="596"/>
                    </a:lnTo>
                    <a:lnTo>
                      <a:pt x="2994" y="623"/>
                    </a:lnTo>
                    <a:lnTo>
                      <a:pt x="2956" y="689"/>
                    </a:lnTo>
                    <a:lnTo>
                      <a:pt x="2922" y="738"/>
                    </a:lnTo>
                    <a:lnTo>
                      <a:pt x="2976" y="773"/>
                    </a:lnTo>
                    <a:lnTo>
                      <a:pt x="3041" y="806"/>
                    </a:lnTo>
                    <a:lnTo>
                      <a:pt x="3005" y="837"/>
                    </a:lnTo>
                    <a:lnTo>
                      <a:pt x="2910" y="843"/>
                    </a:lnTo>
                    <a:lnTo>
                      <a:pt x="2919" y="870"/>
                    </a:lnTo>
                    <a:lnTo>
                      <a:pt x="2875" y="897"/>
                    </a:lnTo>
                    <a:lnTo>
                      <a:pt x="2787" y="885"/>
                    </a:lnTo>
                    <a:lnTo>
                      <a:pt x="2712" y="866"/>
                    </a:lnTo>
                    <a:lnTo>
                      <a:pt x="2644" y="870"/>
                    </a:lnTo>
                    <a:lnTo>
                      <a:pt x="2517" y="895"/>
                    </a:lnTo>
                    <a:lnTo>
                      <a:pt x="2367" y="906"/>
                    </a:lnTo>
                    <a:lnTo>
                      <a:pt x="2263" y="912"/>
                    </a:lnTo>
                    <a:lnTo>
                      <a:pt x="2269" y="878"/>
                    </a:lnTo>
                    <a:lnTo>
                      <a:pt x="2215" y="859"/>
                    </a:lnTo>
                    <a:lnTo>
                      <a:pt x="2158" y="867"/>
                    </a:lnTo>
                    <a:lnTo>
                      <a:pt x="2154" y="810"/>
                    </a:lnTo>
                    <a:lnTo>
                      <a:pt x="2198" y="803"/>
                    </a:lnTo>
                    <a:lnTo>
                      <a:pt x="2294" y="791"/>
                    </a:lnTo>
                    <a:lnTo>
                      <a:pt x="2367" y="794"/>
                    </a:lnTo>
                    <a:lnTo>
                      <a:pt x="2450" y="782"/>
                    </a:lnTo>
                    <a:lnTo>
                      <a:pt x="2365" y="765"/>
                    </a:lnTo>
                    <a:lnTo>
                      <a:pt x="2244" y="771"/>
                    </a:lnTo>
                    <a:lnTo>
                      <a:pt x="2170" y="770"/>
                    </a:lnTo>
                    <a:lnTo>
                      <a:pt x="2171" y="744"/>
                    </a:lnTo>
                    <a:lnTo>
                      <a:pt x="2326" y="716"/>
                    </a:lnTo>
                    <a:lnTo>
                      <a:pt x="2244" y="717"/>
                    </a:lnTo>
                    <a:lnTo>
                      <a:pt x="2172" y="699"/>
                    </a:lnTo>
                    <a:lnTo>
                      <a:pt x="2278" y="647"/>
                    </a:lnTo>
                    <a:lnTo>
                      <a:pt x="2347" y="620"/>
                    </a:lnTo>
                    <a:lnTo>
                      <a:pt x="2535" y="580"/>
                    </a:lnTo>
                    <a:lnTo>
                      <a:pt x="2573" y="593"/>
                    </a:lnTo>
                    <a:moveTo>
                      <a:pt x="3571" y="843"/>
                    </a:moveTo>
                    <a:lnTo>
                      <a:pt x="3509" y="917"/>
                    </a:lnTo>
                    <a:lnTo>
                      <a:pt x="3629" y="860"/>
                    </a:lnTo>
                    <a:lnTo>
                      <a:pt x="3656" y="907"/>
                    </a:lnTo>
                    <a:lnTo>
                      <a:pt x="3596" y="961"/>
                    </a:lnTo>
                    <a:lnTo>
                      <a:pt x="3611" y="1010"/>
                    </a:lnTo>
                    <a:lnTo>
                      <a:pt x="3711" y="957"/>
                    </a:lnTo>
                    <a:lnTo>
                      <a:pt x="3800" y="894"/>
                    </a:lnTo>
                    <a:lnTo>
                      <a:pt x="3866" y="816"/>
                    </a:lnTo>
                    <a:lnTo>
                      <a:pt x="3938" y="821"/>
                    </a:lnTo>
                    <a:lnTo>
                      <a:pt x="4010" y="832"/>
                    </a:lnTo>
                    <a:lnTo>
                      <a:pt x="4055" y="867"/>
                    </a:lnTo>
                    <a:lnTo>
                      <a:pt x="4032" y="903"/>
                    </a:lnTo>
                    <a:lnTo>
                      <a:pt x="3962" y="942"/>
                    </a:lnTo>
                    <a:lnTo>
                      <a:pt x="3972" y="981"/>
                    </a:lnTo>
                    <a:lnTo>
                      <a:pt x="3939" y="1016"/>
                    </a:lnTo>
                    <a:lnTo>
                      <a:pt x="3792" y="1068"/>
                    </a:lnTo>
                    <a:lnTo>
                      <a:pt x="3706" y="1080"/>
                    </a:lnTo>
                    <a:lnTo>
                      <a:pt x="3664" y="1057"/>
                    </a:lnTo>
                    <a:lnTo>
                      <a:pt x="3619" y="1095"/>
                    </a:lnTo>
                    <a:lnTo>
                      <a:pt x="3518" y="1158"/>
                    </a:lnTo>
                    <a:lnTo>
                      <a:pt x="3477" y="1191"/>
                    </a:lnTo>
                    <a:lnTo>
                      <a:pt x="3373" y="1242"/>
                    </a:lnTo>
                    <a:lnTo>
                      <a:pt x="3287" y="1247"/>
                    </a:lnTo>
                    <a:lnTo>
                      <a:pt x="3218" y="1280"/>
                    </a:lnTo>
                    <a:lnTo>
                      <a:pt x="3178" y="1330"/>
                    </a:lnTo>
                    <a:lnTo>
                      <a:pt x="3103" y="1339"/>
                    </a:lnTo>
                    <a:lnTo>
                      <a:pt x="2985" y="1402"/>
                    </a:lnTo>
                    <a:lnTo>
                      <a:pt x="2858" y="1490"/>
                    </a:lnTo>
                    <a:lnTo>
                      <a:pt x="2792" y="1552"/>
                    </a:lnTo>
                    <a:lnTo>
                      <a:pt x="2726" y="1644"/>
                    </a:lnTo>
                    <a:lnTo>
                      <a:pt x="2806" y="1657"/>
                    </a:lnTo>
                    <a:lnTo>
                      <a:pt x="2785" y="1732"/>
                    </a:lnTo>
                    <a:lnTo>
                      <a:pt x="2776" y="1793"/>
                    </a:lnTo>
                    <a:lnTo>
                      <a:pt x="2872" y="1777"/>
                    </a:lnTo>
                    <a:lnTo>
                      <a:pt x="2966" y="1812"/>
                    </a:lnTo>
                    <a:lnTo>
                      <a:pt x="3010" y="1842"/>
                    </a:lnTo>
                    <a:lnTo>
                      <a:pt x="3032" y="1880"/>
                    </a:lnTo>
                    <a:lnTo>
                      <a:pt x="3098" y="1903"/>
                    </a:lnTo>
                    <a:lnTo>
                      <a:pt x="3146" y="1937"/>
                    </a:lnTo>
                    <a:lnTo>
                      <a:pt x="3247" y="1941"/>
                    </a:lnTo>
                    <a:lnTo>
                      <a:pt x="3311" y="1949"/>
                    </a:lnTo>
                    <a:lnTo>
                      <a:pt x="3264" y="2020"/>
                    </a:lnTo>
                    <a:lnTo>
                      <a:pt x="3242" y="2102"/>
                    </a:lnTo>
                    <a:lnTo>
                      <a:pt x="3244" y="2194"/>
                    </a:lnTo>
                    <a:lnTo>
                      <a:pt x="3304" y="2272"/>
                    </a:lnTo>
                    <a:lnTo>
                      <a:pt x="3366" y="2245"/>
                    </a:lnTo>
                    <a:lnTo>
                      <a:pt x="3439" y="2160"/>
                    </a:lnTo>
                    <a:lnTo>
                      <a:pt x="3468" y="2031"/>
                    </a:lnTo>
                    <a:lnTo>
                      <a:pt x="3445" y="1988"/>
                    </a:lnTo>
                    <a:lnTo>
                      <a:pt x="3565" y="1950"/>
                    </a:lnTo>
                    <a:lnTo>
                      <a:pt x="3664" y="1893"/>
                    </a:lnTo>
                    <a:lnTo>
                      <a:pt x="3727" y="1837"/>
                    </a:lnTo>
                    <a:lnTo>
                      <a:pt x="3750" y="1783"/>
                    </a:lnTo>
                    <a:lnTo>
                      <a:pt x="3744" y="1715"/>
                    </a:lnTo>
                    <a:lnTo>
                      <a:pt x="3702" y="1655"/>
                    </a:lnTo>
                    <a:lnTo>
                      <a:pt x="3820" y="1572"/>
                    </a:lnTo>
                    <a:lnTo>
                      <a:pt x="3835" y="1501"/>
                    </a:lnTo>
                    <a:lnTo>
                      <a:pt x="3888" y="1379"/>
                    </a:lnTo>
                    <a:lnTo>
                      <a:pt x="3939" y="1361"/>
                    </a:lnTo>
                    <a:lnTo>
                      <a:pt x="4028" y="1382"/>
                    </a:lnTo>
                    <a:lnTo>
                      <a:pt x="4084" y="1390"/>
                    </a:lnTo>
                    <a:lnTo>
                      <a:pt x="4144" y="1370"/>
                    </a:lnTo>
                    <a:lnTo>
                      <a:pt x="4184" y="1396"/>
                    </a:lnTo>
                    <a:lnTo>
                      <a:pt x="4232" y="1441"/>
                    </a:lnTo>
                    <a:lnTo>
                      <a:pt x="4233" y="1471"/>
                    </a:lnTo>
                    <a:lnTo>
                      <a:pt x="4337" y="1477"/>
                    </a:lnTo>
                    <a:lnTo>
                      <a:pt x="4301" y="1543"/>
                    </a:lnTo>
                    <a:lnTo>
                      <a:pt x="4270" y="1643"/>
                    </a:lnTo>
                    <a:lnTo>
                      <a:pt x="4320" y="1656"/>
                    </a:lnTo>
                    <a:lnTo>
                      <a:pt x="4342" y="1702"/>
                    </a:lnTo>
                    <a:lnTo>
                      <a:pt x="4451" y="1658"/>
                    </a:lnTo>
                    <a:lnTo>
                      <a:pt x="4550" y="1571"/>
                    </a:lnTo>
                    <a:lnTo>
                      <a:pt x="4608" y="1534"/>
                    </a:lnTo>
                    <a:lnTo>
                      <a:pt x="4621" y="1605"/>
                    </a:lnTo>
                    <a:lnTo>
                      <a:pt x="4655" y="1706"/>
                    </a:lnTo>
                    <a:lnTo>
                      <a:pt x="4683" y="1802"/>
                    </a:lnTo>
                    <a:lnTo>
                      <a:pt x="4637" y="1853"/>
                    </a:lnTo>
                    <a:lnTo>
                      <a:pt x="4702" y="1898"/>
                    </a:lnTo>
                    <a:lnTo>
                      <a:pt x="4740" y="1945"/>
                    </a:lnTo>
                    <a:lnTo>
                      <a:pt x="4833" y="1966"/>
                    </a:lnTo>
                    <a:lnTo>
                      <a:pt x="4864" y="1992"/>
                    </a:lnTo>
                    <a:lnTo>
                      <a:pt x="4864" y="2061"/>
                    </a:lnTo>
                    <a:lnTo>
                      <a:pt x="4910" y="2072"/>
                    </a:lnTo>
                    <a:lnTo>
                      <a:pt x="4925" y="2102"/>
                    </a:lnTo>
                    <a:lnTo>
                      <a:pt x="4899" y="2195"/>
                    </a:lnTo>
                    <a:lnTo>
                      <a:pt x="4842" y="2226"/>
                    </a:lnTo>
                    <a:lnTo>
                      <a:pt x="4786" y="2254"/>
                    </a:lnTo>
                    <a:lnTo>
                      <a:pt x="4670" y="2284"/>
                    </a:lnTo>
                    <a:lnTo>
                      <a:pt x="4565" y="2352"/>
                    </a:lnTo>
                    <a:lnTo>
                      <a:pt x="4450" y="2365"/>
                    </a:lnTo>
                    <a:lnTo>
                      <a:pt x="4317" y="2348"/>
                    </a:lnTo>
                    <a:lnTo>
                      <a:pt x="4219" y="2347"/>
                    </a:lnTo>
                    <a:lnTo>
                      <a:pt x="4149" y="2353"/>
                    </a:lnTo>
                    <a:lnTo>
                      <a:pt x="4073" y="2412"/>
                    </a:lnTo>
                    <a:lnTo>
                      <a:pt x="3976" y="2449"/>
                    </a:lnTo>
                    <a:lnTo>
                      <a:pt x="3840" y="2559"/>
                    </a:lnTo>
                    <a:lnTo>
                      <a:pt x="3736" y="2636"/>
                    </a:lnTo>
                    <a:lnTo>
                      <a:pt x="3798" y="2622"/>
                    </a:lnTo>
                    <a:lnTo>
                      <a:pt x="3943" y="2513"/>
                    </a:lnTo>
                    <a:lnTo>
                      <a:pt x="4107" y="2444"/>
                    </a:lnTo>
                    <a:lnTo>
                      <a:pt x="4208" y="2435"/>
                    </a:lnTo>
                    <a:lnTo>
                      <a:pt x="4252" y="2476"/>
                    </a:lnTo>
                    <a:lnTo>
                      <a:pt x="4171" y="2532"/>
                    </a:lnTo>
                    <a:lnTo>
                      <a:pt x="4162" y="2622"/>
                    </a:lnTo>
                    <a:lnTo>
                      <a:pt x="4164" y="2685"/>
                    </a:lnTo>
                    <a:lnTo>
                      <a:pt x="4238" y="2727"/>
                    </a:lnTo>
                    <a:lnTo>
                      <a:pt x="4353" y="2715"/>
                    </a:lnTo>
                    <a:lnTo>
                      <a:pt x="4448" y="2621"/>
                    </a:lnTo>
                    <a:lnTo>
                      <a:pt x="4434" y="2681"/>
                    </a:lnTo>
                    <a:lnTo>
                      <a:pt x="4469" y="2712"/>
                    </a:lnTo>
                    <a:lnTo>
                      <a:pt x="4370" y="2766"/>
                    </a:lnTo>
                    <a:lnTo>
                      <a:pt x="4206" y="2816"/>
                    </a:lnTo>
                    <a:lnTo>
                      <a:pt x="4129" y="2850"/>
                    </a:lnTo>
                    <a:lnTo>
                      <a:pt x="4035" y="2911"/>
                    </a:lnTo>
                    <a:lnTo>
                      <a:pt x="3985" y="2905"/>
                    </a:lnTo>
                    <a:lnTo>
                      <a:pt x="4004" y="2834"/>
                    </a:lnTo>
                    <a:lnTo>
                      <a:pt x="4142" y="2764"/>
                    </a:lnTo>
                    <a:lnTo>
                      <a:pt x="4034" y="2767"/>
                    </a:lnTo>
                    <a:lnTo>
                      <a:pt x="3955" y="2777"/>
                    </a:lnTo>
                    <a:lnTo>
                      <a:pt x="3927" y="2730"/>
                    </a:lnTo>
                    <a:lnTo>
                      <a:pt x="3965" y="2616"/>
                    </a:lnTo>
                    <a:lnTo>
                      <a:pt x="3943" y="2592"/>
                    </a:lnTo>
                    <a:lnTo>
                      <a:pt x="3894" y="2606"/>
                    </a:lnTo>
                    <a:lnTo>
                      <a:pt x="3879" y="2584"/>
                    </a:lnTo>
                    <a:lnTo>
                      <a:pt x="3806" y="2647"/>
                    </a:lnTo>
                    <a:lnTo>
                      <a:pt x="3764" y="2712"/>
                    </a:lnTo>
                    <a:lnTo>
                      <a:pt x="3727" y="2750"/>
                    </a:lnTo>
                    <a:lnTo>
                      <a:pt x="3694" y="2763"/>
                    </a:lnTo>
                    <a:lnTo>
                      <a:pt x="3671" y="2767"/>
                    </a:lnTo>
                    <a:lnTo>
                      <a:pt x="3657" y="2788"/>
                    </a:lnTo>
                    <a:lnTo>
                      <a:pt x="3533" y="2788"/>
                    </a:lnTo>
                    <a:lnTo>
                      <a:pt x="3430" y="2789"/>
                    </a:lnTo>
                    <a:lnTo>
                      <a:pt x="3394" y="2804"/>
                    </a:lnTo>
                    <a:lnTo>
                      <a:pt x="3301" y="2864"/>
                    </a:lnTo>
                    <a:lnTo>
                      <a:pt x="3291" y="2871"/>
                    </a:lnTo>
                    <a:lnTo>
                      <a:pt x="3258" y="2904"/>
                    </a:lnTo>
                    <a:lnTo>
                      <a:pt x="3195" y="2904"/>
                    </a:lnTo>
                    <a:lnTo>
                      <a:pt x="3128" y="2904"/>
                    </a:lnTo>
                    <a:lnTo>
                      <a:pt x="3093" y="2917"/>
                    </a:lnTo>
                    <a:lnTo>
                      <a:pt x="3098" y="2934"/>
                    </a:lnTo>
                    <a:lnTo>
                      <a:pt x="3095" y="2960"/>
                    </a:lnTo>
                    <a:lnTo>
                      <a:pt x="3091" y="2968"/>
                    </a:lnTo>
                    <a:lnTo>
                      <a:pt x="2987" y="3010"/>
                    </a:lnTo>
                    <a:lnTo>
                      <a:pt x="2912" y="3023"/>
                    </a:lnTo>
                    <a:lnTo>
                      <a:pt x="2816" y="3068"/>
                    </a:lnTo>
                    <a:lnTo>
                      <a:pt x="2799" y="3068"/>
                    </a:lnTo>
                    <a:lnTo>
                      <a:pt x="2780" y="3055"/>
                    </a:lnTo>
                    <a:lnTo>
                      <a:pt x="2777" y="3043"/>
                    </a:lnTo>
                    <a:lnTo>
                      <a:pt x="2782" y="3034"/>
                    </a:lnTo>
                    <a:lnTo>
                      <a:pt x="2807" y="3005"/>
                    </a:lnTo>
                    <a:lnTo>
                      <a:pt x="2856" y="2958"/>
                    </a:lnTo>
                    <a:lnTo>
                      <a:pt x="2894" y="2909"/>
                    </a:lnTo>
                    <a:lnTo>
                      <a:pt x="2908" y="2836"/>
                    </a:lnTo>
                    <a:lnTo>
                      <a:pt x="2923" y="2760"/>
                    </a:lnTo>
                    <a:lnTo>
                      <a:pt x="2868" y="2720"/>
                    </a:lnTo>
                    <a:lnTo>
                      <a:pt x="2882" y="2705"/>
                    </a:lnTo>
                    <a:lnTo>
                      <a:pt x="2877" y="2695"/>
                    </a:lnTo>
                    <a:lnTo>
                      <a:pt x="2858" y="2695"/>
                    </a:lnTo>
                    <a:lnTo>
                      <a:pt x="2850" y="2682"/>
                    </a:lnTo>
                    <a:lnTo>
                      <a:pt x="2855" y="2662"/>
                    </a:lnTo>
                    <a:lnTo>
                      <a:pt x="2838" y="2671"/>
                    </a:lnTo>
                    <a:lnTo>
                      <a:pt x="2822" y="2668"/>
                    </a:lnTo>
                    <a:lnTo>
                      <a:pt x="2829" y="2660"/>
                    </a:lnTo>
                    <a:lnTo>
                      <a:pt x="2817" y="2652"/>
                    </a:lnTo>
                    <a:lnTo>
                      <a:pt x="2820" y="2630"/>
                    </a:lnTo>
                    <a:lnTo>
                      <a:pt x="2779" y="2603"/>
                    </a:lnTo>
                    <a:lnTo>
                      <a:pt x="2738" y="2575"/>
                    </a:lnTo>
                    <a:lnTo>
                      <a:pt x="2687" y="2543"/>
                    </a:lnTo>
                    <a:lnTo>
                      <a:pt x="2639" y="2513"/>
                    </a:lnTo>
                    <a:lnTo>
                      <a:pt x="2569" y="2536"/>
                    </a:lnTo>
                    <a:lnTo>
                      <a:pt x="2547" y="2537"/>
                    </a:lnTo>
                    <a:lnTo>
                      <a:pt x="2475" y="2515"/>
                    </a:lnTo>
                    <a:lnTo>
                      <a:pt x="2416" y="2526"/>
                    </a:lnTo>
                    <a:lnTo>
                      <a:pt x="2365" y="2500"/>
                    </a:lnTo>
                    <a:lnTo>
                      <a:pt x="2304" y="2487"/>
                    </a:lnTo>
                    <a:lnTo>
                      <a:pt x="2260" y="2482"/>
                    </a:lnTo>
                    <a:lnTo>
                      <a:pt x="2247" y="2468"/>
                    </a:lnTo>
                    <a:lnTo>
                      <a:pt x="2258" y="2422"/>
                    </a:lnTo>
                    <a:lnTo>
                      <a:pt x="2236" y="2423"/>
                    </a:lnTo>
                    <a:lnTo>
                      <a:pt x="2219" y="2455"/>
                    </a:lnTo>
                    <a:lnTo>
                      <a:pt x="2083" y="2455"/>
                    </a:lnTo>
                    <a:lnTo>
                      <a:pt x="1858" y="2455"/>
                    </a:lnTo>
                    <a:lnTo>
                      <a:pt x="1634" y="2455"/>
                    </a:lnTo>
                    <a:lnTo>
                      <a:pt x="1436" y="2455"/>
                    </a:lnTo>
                    <a:lnTo>
                      <a:pt x="1239" y="2455"/>
                    </a:lnTo>
                    <a:lnTo>
                      <a:pt x="1045" y="2455"/>
                    </a:lnTo>
                    <a:lnTo>
                      <a:pt x="844" y="2455"/>
                    </a:lnTo>
                    <a:lnTo>
                      <a:pt x="779" y="2455"/>
                    </a:lnTo>
                    <a:lnTo>
                      <a:pt x="584" y="2455"/>
                    </a:lnTo>
                    <a:lnTo>
                      <a:pt x="397" y="2455"/>
                    </a:lnTo>
                    <a:lnTo>
                      <a:pt x="388" y="2455"/>
                    </a:lnTo>
                    <a:lnTo>
                      <a:pt x="316" y="2373"/>
                    </a:lnTo>
                    <a:lnTo>
                      <a:pt x="294" y="2337"/>
                    </a:lnTo>
                    <a:lnTo>
                      <a:pt x="200" y="2303"/>
                    </a:lnTo>
                    <a:lnTo>
                      <a:pt x="217" y="2230"/>
                    </a:lnTo>
                    <a:lnTo>
                      <a:pt x="264" y="2180"/>
                    </a:lnTo>
                    <a:lnTo>
                      <a:pt x="209" y="2145"/>
                    </a:lnTo>
                    <a:lnTo>
                      <a:pt x="249" y="2079"/>
                    </a:lnTo>
                    <a:lnTo>
                      <a:pt x="220" y="2019"/>
                    </a:lnTo>
                    <a:lnTo>
                      <a:pt x="253" y="1977"/>
                    </a:lnTo>
                    <a:lnTo>
                      <a:pt x="320" y="1938"/>
                    </a:lnTo>
                    <a:lnTo>
                      <a:pt x="362" y="1887"/>
                    </a:lnTo>
                    <a:lnTo>
                      <a:pt x="300" y="1836"/>
                    </a:lnTo>
                    <a:lnTo>
                      <a:pt x="319" y="1744"/>
                    </a:lnTo>
                    <a:lnTo>
                      <a:pt x="333" y="1687"/>
                    </a:lnTo>
                    <a:lnTo>
                      <a:pt x="311" y="1651"/>
                    </a:lnTo>
                    <a:lnTo>
                      <a:pt x="302" y="1618"/>
                    </a:lnTo>
                    <a:lnTo>
                      <a:pt x="309" y="1577"/>
                    </a:lnTo>
                    <a:lnTo>
                      <a:pt x="224" y="1603"/>
                    </a:lnTo>
                    <a:lnTo>
                      <a:pt x="121" y="1647"/>
                    </a:lnTo>
                    <a:lnTo>
                      <a:pt x="119" y="1595"/>
                    </a:lnTo>
                    <a:lnTo>
                      <a:pt x="111" y="1561"/>
                    </a:lnTo>
                    <a:lnTo>
                      <a:pt x="75" y="1539"/>
                    </a:lnTo>
                    <a:lnTo>
                      <a:pt x="18" y="1536"/>
                    </a:lnTo>
                    <a:lnTo>
                      <a:pt x="510" y="1099"/>
                    </a:lnTo>
                    <a:lnTo>
                      <a:pt x="854" y="828"/>
                    </a:lnTo>
                    <a:lnTo>
                      <a:pt x="933" y="845"/>
                    </a:lnTo>
                    <a:lnTo>
                      <a:pt x="974" y="880"/>
                    </a:lnTo>
                    <a:lnTo>
                      <a:pt x="1022" y="886"/>
                    </a:lnTo>
                    <a:lnTo>
                      <a:pt x="1108" y="856"/>
                    </a:lnTo>
                    <a:lnTo>
                      <a:pt x="1202" y="834"/>
                    </a:lnTo>
                    <a:lnTo>
                      <a:pt x="1272" y="843"/>
                    </a:lnTo>
                    <a:lnTo>
                      <a:pt x="1392" y="812"/>
                    </a:lnTo>
                    <a:lnTo>
                      <a:pt x="1502" y="794"/>
                    </a:lnTo>
                    <a:lnTo>
                      <a:pt x="1503" y="823"/>
                    </a:lnTo>
                    <a:lnTo>
                      <a:pt x="1564" y="807"/>
                    </a:lnTo>
                    <a:lnTo>
                      <a:pt x="1617" y="774"/>
                    </a:lnTo>
                    <a:lnTo>
                      <a:pt x="1644" y="781"/>
                    </a:lnTo>
                    <a:lnTo>
                      <a:pt x="1659" y="845"/>
                    </a:lnTo>
                    <a:lnTo>
                      <a:pt x="1788" y="796"/>
                    </a:lnTo>
                    <a:lnTo>
                      <a:pt x="1732" y="850"/>
                    </a:lnTo>
                    <a:lnTo>
                      <a:pt x="1812" y="839"/>
                    </a:lnTo>
                    <a:lnTo>
                      <a:pt x="1857" y="818"/>
                    </a:lnTo>
                    <a:lnTo>
                      <a:pt x="1917" y="822"/>
                    </a:lnTo>
                    <a:lnTo>
                      <a:pt x="1966" y="852"/>
                    </a:lnTo>
                    <a:lnTo>
                      <a:pt x="2065" y="878"/>
                    </a:lnTo>
                    <a:lnTo>
                      <a:pt x="2127" y="890"/>
                    </a:lnTo>
                    <a:lnTo>
                      <a:pt x="2185" y="886"/>
                    </a:lnTo>
                    <a:lnTo>
                      <a:pt x="2220" y="922"/>
                    </a:lnTo>
                    <a:lnTo>
                      <a:pt x="2105" y="958"/>
                    </a:lnTo>
                    <a:lnTo>
                      <a:pt x="2189" y="974"/>
                    </a:lnTo>
                    <a:lnTo>
                      <a:pt x="2347" y="965"/>
                    </a:lnTo>
                    <a:lnTo>
                      <a:pt x="2407" y="953"/>
                    </a:lnTo>
                    <a:lnTo>
                      <a:pt x="2423" y="997"/>
                    </a:lnTo>
                    <a:lnTo>
                      <a:pt x="2520" y="960"/>
                    </a:lnTo>
                    <a:lnTo>
                      <a:pt x="2494" y="929"/>
                    </a:lnTo>
                    <a:lnTo>
                      <a:pt x="2554" y="904"/>
                    </a:lnTo>
                    <a:lnTo>
                      <a:pt x="2624" y="901"/>
                    </a:lnTo>
                    <a:lnTo>
                      <a:pt x="2675" y="893"/>
                    </a:lnTo>
                    <a:lnTo>
                      <a:pt x="2702" y="911"/>
                    </a:lnTo>
                    <a:lnTo>
                      <a:pt x="2720" y="950"/>
                    </a:lnTo>
                    <a:lnTo>
                      <a:pt x="2787" y="944"/>
                    </a:lnTo>
                    <a:lnTo>
                      <a:pt x="2854" y="977"/>
                    </a:lnTo>
                    <a:lnTo>
                      <a:pt x="2951" y="965"/>
                    </a:lnTo>
                    <a:lnTo>
                      <a:pt x="3030" y="967"/>
                    </a:lnTo>
                    <a:lnTo>
                      <a:pt x="3064" y="922"/>
                    </a:lnTo>
                    <a:lnTo>
                      <a:pt x="3124" y="909"/>
                    </a:lnTo>
                    <a:lnTo>
                      <a:pt x="3188" y="934"/>
                    </a:lnTo>
                    <a:lnTo>
                      <a:pt x="3128" y="1003"/>
                    </a:lnTo>
                    <a:lnTo>
                      <a:pt x="3213" y="945"/>
                    </a:lnTo>
                    <a:lnTo>
                      <a:pt x="3256" y="947"/>
                    </a:lnTo>
                    <a:lnTo>
                      <a:pt x="3344" y="874"/>
                    </a:lnTo>
                    <a:lnTo>
                      <a:pt x="3325" y="830"/>
                    </a:lnTo>
                    <a:lnTo>
                      <a:pt x="3288" y="801"/>
                    </a:lnTo>
                    <a:lnTo>
                      <a:pt x="3365" y="724"/>
                    </a:lnTo>
                    <a:lnTo>
                      <a:pt x="3475" y="674"/>
                    </a:lnTo>
                    <a:lnTo>
                      <a:pt x="3534" y="685"/>
                    </a:lnTo>
                    <a:lnTo>
                      <a:pt x="3559" y="715"/>
                    </a:lnTo>
                    <a:lnTo>
                      <a:pt x="3561" y="794"/>
                    </a:lnTo>
                    <a:lnTo>
                      <a:pt x="3483" y="829"/>
                    </a:lnTo>
                    <a:lnTo>
                      <a:pt x="3571" y="843"/>
                    </a:lnTo>
                    <a:moveTo>
                      <a:pt x="3269" y="871"/>
                    </a:moveTo>
                    <a:lnTo>
                      <a:pt x="3213" y="896"/>
                    </a:lnTo>
                    <a:lnTo>
                      <a:pt x="3159" y="875"/>
                    </a:lnTo>
                    <a:lnTo>
                      <a:pt x="3107" y="882"/>
                    </a:lnTo>
                    <a:lnTo>
                      <a:pt x="3062" y="850"/>
                    </a:lnTo>
                    <a:lnTo>
                      <a:pt x="3131" y="828"/>
                    </a:lnTo>
                    <a:lnTo>
                      <a:pt x="3197" y="797"/>
                    </a:lnTo>
                    <a:lnTo>
                      <a:pt x="3236" y="818"/>
                    </a:lnTo>
                    <a:lnTo>
                      <a:pt x="3257" y="830"/>
                    </a:lnTo>
                    <a:lnTo>
                      <a:pt x="3261" y="844"/>
                    </a:lnTo>
                    <a:lnTo>
                      <a:pt x="3269" y="871"/>
                    </a:lnTo>
                    <a:moveTo>
                      <a:pt x="4250" y="1014"/>
                    </a:moveTo>
                    <a:lnTo>
                      <a:pt x="4184" y="1017"/>
                    </a:lnTo>
                    <a:lnTo>
                      <a:pt x="4195" y="981"/>
                    </a:lnTo>
                    <a:lnTo>
                      <a:pt x="4247" y="940"/>
                    </a:lnTo>
                    <a:lnTo>
                      <a:pt x="4305" y="930"/>
                    </a:lnTo>
                    <a:lnTo>
                      <a:pt x="4334" y="951"/>
                    </a:lnTo>
                    <a:lnTo>
                      <a:pt x="4313" y="982"/>
                    </a:lnTo>
                    <a:lnTo>
                      <a:pt x="4300" y="992"/>
                    </a:lnTo>
                    <a:lnTo>
                      <a:pt x="4250" y="1014"/>
                    </a:lnTo>
                    <a:moveTo>
                      <a:pt x="3649" y="1125"/>
                    </a:moveTo>
                    <a:lnTo>
                      <a:pt x="3636" y="1158"/>
                    </a:lnTo>
                    <a:lnTo>
                      <a:pt x="3673" y="1146"/>
                    </a:lnTo>
                    <a:lnTo>
                      <a:pt x="3692" y="1166"/>
                    </a:lnTo>
                    <a:lnTo>
                      <a:pt x="3737" y="1192"/>
                    </a:lnTo>
                    <a:lnTo>
                      <a:pt x="3787" y="1215"/>
                    </a:lnTo>
                    <a:lnTo>
                      <a:pt x="3768" y="1251"/>
                    </a:lnTo>
                    <a:lnTo>
                      <a:pt x="3814" y="1246"/>
                    </a:lnTo>
                    <a:lnTo>
                      <a:pt x="3839" y="1271"/>
                    </a:lnTo>
                    <a:lnTo>
                      <a:pt x="3772" y="1295"/>
                    </a:lnTo>
                    <a:lnTo>
                      <a:pt x="3693" y="1277"/>
                    </a:lnTo>
                    <a:lnTo>
                      <a:pt x="3684" y="1242"/>
                    </a:lnTo>
                    <a:lnTo>
                      <a:pt x="3599" y="1283"/>
                    </a:lnTo>
                    <a:lnTo>
                      <a:pt x="3489" y="1323"/>
                    </a:lnTo>
                    <a:lnTo>
                      <a:pt x="3500" y="1278"/>
                    </a:lnTo>
                    <a:lnTo>
                      <a:pt x="3416" y="1285"/>
                    </a:lnTo>
                    <a:lnTo>
                      <a:pt x="3493" y="1247"/>
                    </a:lnTo>
                    <a:lnTo>
                      <a:pt x="3543" y="1187"/>
                    </a:lnTo>
                    <a:lnTo>
                      <a:pt x="3612" y="1118"/>
                    </a:lnTo>
                    <a:lnTo>
                      <a:pt x="3649" y="1125"/>
                    </a:lnTo>
                    <a:moveTo>
                      <a:pt x="3684" y="1349"/>
                    </a:moveTo>
                    <a:lnTo>
                      <a:pt x="3588" y="1392"/>
                    </a:lnTo>
                    <a:lnTo>
                      <a:pt x="3547" y="1390"/>
                    </a:lnTo>
                    <a:lnTo>
                      <a:pt x="3548" y="1369"/>
                    </a:lnTo>
                    <a:lnTo>
                      <a:pt x="3615" y="1333"/>
                    </a:lnTo>
                    <a:lnTo>
                      <a:pt x="3695" y="1334"/>
                    </a:lnTo>
                    <a:lnTo>
                      <a:pt x="3684" y="1349"/>
                    </a:lnTo>
                    <a:moveTo>
                      <a:pt x="3812" y="1392"/>
                    </a:moveTo>
                    <a:lnTo>
                      <a:pt x="3764" y="1432"/>
                    </a:lnTo>
                    <a:lnTo>
                      <a:pt x="3741" y="1426"/>
                    </a:lnTo>
                    <a:lnTo>
                      <a:pt x="3740" y="1403"/>
                    </a:lnTo>
                    <a:lnTo>
                      <a:pt x="3746" y="1397"/>
                    </a:lnTo>
                    <a:lnTo>
                      <a:pt x="3783" y="1374"/>
                    </a:lnTo>
                    <a:lnTo>
                      <a:pt x="3807" y="1376"/>
                    </a:lnTo>
                    <a:lnTo>
                      <a:pt x="3812" y="1392"/>
                    </a:lnTo>
                    <a:moveTo>
                      <a:pt x="43" y="2029"/>
                    </a:moveTo>
                    <a:lnTo>
                      <a:pt x="64" y="2040"/>
                    </a:lnTo>
                    <a:lnTo>
                      <a:pt x="130" y="2033"/>
                    </a:lnTo>
                    <a:lnTo>
                      <a:pt x="37" y="2126"/>
                    </a:lnTo>
                    <a:lnTo>
                      <a:pt x="41" y="2192"/>
                    </a:lnTo>
                    <a:lnTo>
                      <a:pt x="15" y="2192"/>
                    </a:lnTo>
                    <a:lnTo>
                      <a:pt x="6" y="2154"/>
                    </a:lnTo>
                    <a:lnTo>
                      <a:pt x="12" y="2116"/>
                    </a:lnTo>
                    <a:lnTo>
                      <a:pt x="0" y="2091"/>
                    </a:lnTo>
                    <a:lnTo>
                      <a:pt x="18" y="2055"/>
                    </a:lnTo>
                    <a:lnTo>
                      <a:pt x="43" y="2029"/>
                    </a:lnTo>
                    <a:moveTo>
                      <a:pt x="4831" y="2315"/>
                    </a:moveTo>
                    <a:lnTo>
                      <a:pt x="4766" y="2387"/>
                    </a:lnTo>
                    <a:lnTo>
                      <a:pt x="4817" y="2359"/>
                    </a:lnTo>
                    <a:lnTo>
                      <a:pt x="4855" y="2377"/>
                    </a:lnTo>
                    <a:lnTo>
                      <a:pt x="4824" y="2406"/>
                    </a:lnTo>
                    <a:lnTo>
                      <a:pt x="4875" y="2429"/>
                    </a:lnTo>
                    <a:lnTo>
                      <a:pt x="4911" y="2409"/>
                    </a:lnTo>
                    <a:lnTo>
                      <a:pt x="4969" y="2434"/>
                    </a:lnTo>
                    <a:lnTo>
                      <a:pt x="4932" y="2495"/>
                    </a:lnTo>
                    <a:lnTo>
                      <a:pt x="4982" y="2481"/>
                    </a:lnTo>
                    <a:lnTo>
                      <a:pt x="4978" y="2525"/>
                    </a:lnTo>
                    <a:lnTo>
                      <a:pt x="4985" y="2577"/>
                    </a:lnTo>
                    <a:lnTo>
                      <a:pt x="4937" y="2650"/>
                    </a:lnTo>
                    <a:lnTo>
                      <a:pt x="4906" y="2653"/>
                    </a:lnTo>
                    <a:lnTo>
                      <a:pt x="4866" y="2637"/>
                    </a:lnTo>
                    <a:lnTo>
                      <a:pt x="4899" y="2569"/>
                    </a:lnTo>
                    <a:lnTo>
                      <a:pt x="4884" y="2559"/>
                    </a:lnTo>
                    <a:lnTo>
                      <a:pt x="4786" y="2631"/>
                    </a:lnTo>
                    <a:lnTo>
                      <a:pt x="4747" y="2628"/>
                    </a:lnTo>
                    <a:lnTo>
                      <a:pt x="4805" y="2589"/>
                    </a:lnTo>
                    <a:lnTo>
                      <a:pt x="4747" y="2569"/>
                    </a:lnTo>
                    <a:lnTo>
                      <a:pt x="4675" y="2574"/>
                    </a:lnTo>
                    <a:lnTo>
                      <a:pt x="4546" y="2571"/>
                    </a:lnTo>
                    <a:lnTo>
                      <a:pt x="4544" y="2546"/>
                    </a:lnTo>
                    <a:lnTo>
                      <a:pt x="4594" y="2517"/>
                    </a:lnTo>
                    <a:lnTo>
                      <a:pt x="4572" y="2494"/>
                    </a:lnTo>
                    <a:lnTo>
                      <a:pt x="4643" y="2444"/>
                    </a:lnTo>
                    <a:lnTo>
                      <a:pt x="4753" y="2312"/>
                    </a:lnTo>
                    <a:lnTo>
                      <a:pt x="4808" y="2265"/>
                    </a:lnTo>
                    <a:lnTo>
                      <a:pt x="4873" y="2237"/>
                    </a:lnTo>
                    <a:lnTo>
                      <a:pt x="4902" y="2241"/>
                    </a:lnTo>
                    <a:lnTo>
                      <a:pt x="4883" y="2263"/>
                    </a:lnTo>
                    <a:lnTo>
                      <a:pt x="4831" y="2315"/>
                    </a:lnTo>
                    <a:moveTo>
                      <a:pt x="326" y="2496"/>
                    </a:moveTo>
                    <a:lnTo>
                      <a:pt x="285" y="2507"/>
                    </a:lnTo>
                    <a:lnTo>
                      <a:pt x="202" y="2469"/>
                    </a:lnTo>
                    <a:lnTo>
                      <a:pt x="202" y="2440"/>
                    </a:lnTo>
                    <a:lnTo>
                      <a:pt x="163" y="2411"/>
                    </a:lnTo>
                    <a:lnTo>
                      <a:pt x="167" y="2387"/>
                    </a:lnTo>
                    <a:lnTo>
                      <a:pt x="110" y="2372"/>
                    </a:lnTo>
                    <a:lnTo>
                      <a:pt x="117" y="2327"/>
                    </a:lnTo>
                    <a:lnTo>
                      <a:pt x="137" y="2308"/>
                    </a:lnTo>
                    <a:lnTo>
                      <a:pt x="192" y="2326"/>
                    </a:lnTo>
                    <a:lnTo>
                      <a:pt x="223" y="2339"/>
                    </a:lnTo>
                    <a:lnTo>
                      <a:pt x="278" y="2347"/>
                    </a:lnTo>
                    <a:lnTo>
                      <a:pt x="281" y="2376"/>
                    </a:lnTo>
                    <a:lnTo>
                      <a:pt x="286" y="2415"/>
                    </a:lnTo>
                    <a:lnTo>
                      <a:pt x="329" y="2450"/>
                    </a:lnTo>
                    <a:lnTo>
                      <a:pt x="326" y="2496"/>
                    </a:lnTo>
                    <a:moveTo>
                      <a:pt x="4418" y="2446"/>
                    </a:moveTo>
                    <a:lnTo>
                      <a:pt x="4385" y="2448"/>
                    </a:lnTo>
                    <a:lnTo>
                      <a:pt x="4309" y="2422"/>
                    </a:lnTo>
                    <a:lnTo>
                      <a:pt x="4262" y="2382"/>
                    </a:lnTo>
                    <a:lnTo>
                      <a:pt x="4287" y="2375"/>
                    </a:lnTo>
                    <a:lnTo>
                      <a:pt x="4366" y="2396"/>
                    </a:lnTo>
                    <a:lnTo>
                      <a:pt x="4421" y="2431"/>
                    </a:lnTo>
                    <a:lnTo>
                      <a:pt x="4418" y="2446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5" name="Freeform 37"/>
              <p:cNvSpPr>
                <a:spLocks/>
              </p:cNvSpPr>
              <p:nvPr/>
            </p:nvSpPr>
            <p:spPr bwMode="auto">
              <a:xfrm>
                <a:off x="4291176" y="2695506"/>
                <a:ext cx="112931" cy="6680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6" name="Freeform 38"/>
              <p:cNvSpPr>
                <a:spLocks noEditPoints="1"/>
              </p:cNvSpPr>
              <p:nvPr/>
            </p:nvSpPr>
            <p:spPr bwMode="auto">
              <a:xfrm>
                <a:off x="2107304" y="4852331"/>
                <a:ext cx="388101" cy="1242245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7" name="Freeform 39"/>
              <p:cNvSpPr>
                <a:spLocks/>
              </p:cNvSpPr>
              <p:nvPr/>
            </p:nvSpPr>
            <p:spPr bwMode="auto">
              <a:xfrm>
                <a:off x="7257610" y="3606909"/>
                <a:ext cx="65216" cy="62032"/>
              </a:xfrm>
              <a:custGeom>
                <a:avLst/>
                <a:gdLst>
                  <a:gd name="T0" fmla="*/ 33 w 41"/>
                  <a:gd name="T1" fmla="*/ 29 h 39"/>
                  <a:gd name="T2" fmla="*/ 19 w 41"/>
                  <a:gd name="T3" fmla="*/ 39 h 39"/>
                  <a:gd name="T4" fmla="*/ 3 w 41"/>
                  <a:gd name="T5" fmla="*/ 33 h 39"/>
                  <a:gd name="T6" fmla="*/ 0 w 41"/>
                  <a:gd name="T7" fmla="*/ 15 h 39"/>
                  <a:gd name="T8" fmla="*/ 7 w 41"/>
                  <a:gd name="T9" fmla="*/ 6 h 39"/>
                  <a:gd name="T10" fmla="*/ 25 w 41"/>
                  <a:gd name="T11" fmla="*/ 0 h 39"/>
                  <a:gd name="T12" fmla="*/ 36 w 41"/>
                  <a:gd name="T13" fmla="*/ 0 h 39"/>
                  <a:gd name="T14" fmla="*/ 41 w 41"/>
                  <a:gd name="T15" fmla="*/ 8 h 39"/>
                  <a:gd name="T16" fmla="*/ 35 w 41"/>
                  <a:gd name="T17" fmla="*/ 17 h 39"/>
                  <a:gd name="T18" fmla="*/ 33 w 41"/>
                  <a:gd name="T19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33" y="29"/>
                    </a:moveTo>
                    <a:lnTo>
                      <a:pt x="19" y="39"/>
                    </a:lnTo>
                    <a:lnTo>
                      <a:pt x="3" y="33"/>
                    </a:lnTo>
                    <a:lnTo>
                      <a:pt x="0" y="15"/>
                    </a:lnTo>
                    <a:lnTo>
                      <a:pt x="7" y="6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1" y="8"/>
                    </a:lnTo>
                    <a:lnTo>
                      <a:pt x="35" y="17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8" name="Freeform 40"/>
              <p:cNvSpPr>
                <a:spLocks/>
              </p:cNvSpPr>
              <p:nvPr/>
            </p:nvSpPr>
            <p:spPr bwMode="auto">
              <a:xfrm>
                <a:off x="6123523" y="2515771"/>
                <a:ext cx="1496736" cy="1084777"/>
              </a:xfrm>
              <a:custGeom>
                <a:avLst/>
                <a:gdLst>
                  <a:gd name="T0" fmla="*/ 872 w 941"/>
                  <a:gd name="T1" fmla="*/ 114 h 682"/>
                  <a:gd name="T2" fmla="*/ 932 w 941"/>
                  <a:gd name="T3" fmla="*/ 118 h 682"/>
                  <a:gd name="T4" fmla="*/ 919 w 941"/>
                  <a:gd name="T5" fmla="*/ 164 h 682"/>
                  <a:gd name="T6" fmla="*/ 928 w 941"/>
                  <a:gd name="T7" fmla="*/ 214 h 682"/>
                  <a:gd name="T8" fmla="*/ 895 w 941"/>
                  <a:gd name="T9" fmla="*/ 232 h 682"/>
                  <a:gd name="T10" fmla="*/ 873 w 941"/>
                  <a:gd name="T11" fmla="*/ 251 h 682"/>
                  <a:gd name="T12" fmla="*/ 825 w 941"/>
                  <a:gd name="T13" fmla="*/ 291 h 682"/>
                  <a:gd name="T14" fmla="*/ 813 w 941"/>
                  <a:gd name="T15" fmla="*/ 265 h 682"/>
                  <a:gd name="T16" fmla="*/ 771 w 941"/>
                  <a:gd name="T17" fmla="*/ 289 h 682"/>
                  <a:gd name="T18" fmla="*/ 781 w 941"/>
                  <a:gd name="T19" fmla="*/ 317 h 682"/>
                  <a:gd name="T20" fmla="*/ 833 w 941"/>
                  <a:gd name="T21" fmla="*/ 325 h 682"/>
                  <a:gd name="T22" fmla="*/ 827 w 941"/>
                  <a:gd name="T23" fmla="*/ 354 h 682"/>
                  <a:gd name="T24" fmla="*/ 849 w 941"/>
                  <a:gd name="T25" fmla="*/ 410 h 682"/>
                  <a:gd name="T26" fmla="*/ 880 w 941"/>
                  <a:gd name="T27" fmla="*/ 466 h 682"/>
                  <a:gd name="T28" fmla="*/ 903 w 941"/>
                  <a:gd name="T29" fmla="*/ 517 h 682"/>
                  <a:gd name="T30" fmla="*/ 871 w 941"/>
                  <a:gd name="T31" fmla="*/ 593 h 682"/>
                  <a:gd name="T32" fmla="*/ 801 w 941"/>
                  <a:gd name="T33" fmla="*/ 642 h 682"/>
                  <a:gd name="T34" fmla="*/ 744 w 941"/>
                  <a:gd name="T35" fmla="*/ 659 h 682"/>
                  <a:gd name="T36" fmla="*/ 727 w 941"/>
                  <a:gd name="T37" fmla="*/ 659 h 682"/>
                  <a:gd name="T38" fmla="*/ 664 w 941"/>
                  <a:gd name="T39" fmla="*/ 642 h 682"/>
                  <a:gd name="T40" fmla="*/ 624 w 941"/>
                  <a:gd name="T41" fmla="*/ 629 h 682"/>
                  <a:gd name="T42" fmla="*/ 576 w 941"/>
                  <a:gd name="T43" fmla="*/ 640 h 682"/>
                  <a:gd name="T44" fmla="*/ 569 w 941"/>
                  <a:gd name="T45" fmla="*/ 649 h 682"/>
                  <a:gd name="T46" fmla="*/ 535 w 941"/>
                  <a:gd name="T47" fmla="*/ 627 h 682"/>
                  <a:gd name="T48" fmla="*/ 494 w 941"/>
                  <a:gd name="T49" fmla="*/ 582 h 682"/>
                  <a:gd name="T50" fmla="*/ 491 w 941"/>
                  <a:gd name="T51" fmla="*/ 527 h 682"/>
                  <a:gd name="T52" fmla="*/ 456 w 941"/>
                  <a:gd name="T53" fmla="*/ 505 h 682"/>
                  <a:gd name="T54" fmla="*/ 401 w 941"/>
                  <a:gd name="T55" fmla="*/ 508 h 682"/>
                  <a:gd name="T56" fmla="*/ 356 w 941"/>
                  <a:gd name="T57" fmla="*/ 520 h 682"/>
                  <a:gd name="T58" fmla="*/ 321 w 941"/>
                  <a:gd name="T59" fmla="*/ 520 h 682"/>
                  <a:gd name="T60" fmla="*/ 253 w 941"/>
                  <a:gd name="T61" fmla="*/ 508 h 682"/>
                  <a:gd name="T62" fmla="*/ 199 w 941"/>
                  <a:gd name="T63" fmla="*/ 478 h 682"/>
                  <a:gd name="T64" fmla="*/ 129 w 941"/>
                  <a:gd name="T65" fmla="*/ 449 h 682"/>
                  <a:gd name="T66" fmla="*/ 120 w 941"/>
                  <a:gd name="T67" fmla="*/ 408 h 682"/>
                  <a:gd name="T68" fmla="*/ 54 w 941"/>
                  <a:gd name="T69" fmla="*/ 342 h 682"/>
                  <a:gd name="T70" fmla="*/ 26 w 941"/>
                  <a:gd name="T71" fmla="*/ 307 h 682"/>
                  <a:gd name="T72" fmla="*/ 3 w 941"/>
                  <a:gd name="T73" fmla="*/ 280 h 682"/>
                  <a:gd name="T74" fmla="*/ 42 w 941"/>
                  <a:gd name="T75" fmla="*/ 264 h 682"/>
                  <a:gd name="T76" fmla="*/ 91 w 941"/>
                  <a:gd name="T77" fmla="*/ 230 h 682"/>
                  <a:gd name="T78" fmla="*/ 68 w 941"/>
                  <a:gd name="T79" fmla="*/ 172 h 682"/>
                  <a:gd name="T80" fmla="*/ 136 w 941"/>
                  <a:gd name="T81" fmla="*/ 130 h 682"/>
                  <a:gd name="T82" fmla="*/ 151 w 941"/>
                  <a:gd name="T83" fmla="*/ 85 h 682"/>
                  <a:gd name="T84" fmla="*/ 213 w 941"/>
                  <a:gd name="T85" fmla="*/ 116 h 682"/>
                  <a:gd name="T86" fmla="*/ 267 w 941"/>
                  <a:gd name="T87" fmla="*/ 168 h 682"/>
                  <a:gd name="T88" fmla="*/ 343 w 941"/>
                  <a:gd name="T89" fmla="*/ 205 h 682"/>
                  <a:gd name="T90" fmla="*/ 433 w 941"/>
                  <a:gd name="T91" fmla="*/ 219 h 682"/>
                  <a:gd name="T92" fmla="*/ 512 w 941"/>
                  <a:gd name="T93" fmla="*/ 241 h 682"/>
                  <a:gd name="T94" fmla="*/ 591 w 941"/>
                  <a:gd name="T95" fmla="*/ 214 h 682"/>
                  <a:gd name="T96" fmla="*/ 590 w 941"/>
                  <a:gd name="T97" fmla="*/ 182 h 682"/>
                  <a:gd name="T98" fmla="*/ 632 w 941"/>
                  <a:gd name="T99" fmla="*/ 164 h 682"/>
                  <a:gd name="T100" fmla="*/ 687 w 941"/>
                  <a:gd name="T101" fmla="*/ 134 h 682"/>
                  <a:gd name="T102" fmla="*/ 659 w 941"/>
                  <a:gd name="T103" fmla="*/ 108 h 682"/>
                  <a:gd name="T104" fmla="*/ 616 w 941"/>
                  <a:gd name="T105" fmla="*/ 107 h 682"/>
                  <a:gd name="T106" fmla="*/ 652 w 941"/>
                  <a:gd name="T107" fmla="*/ 66 h 682"/>
                  <a:gd name="T108" fmla="*/ 642 w 941"/>
                  <a:gd name="T109" fmla="*/ 18 h 682"/>
                  <a:gd name="T110" fmla="*/ 672 w 941"/>
                  <a:gd name="T111" fmla="*/ 0 h 682"/>
                  <a:gd name="T112" fmla="*/ 757 w 941"/>
                  <a:gd name="T113" fmla="*/ 4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1" h="682">
                    <a:moveTo>
                      <a:pt x="791" y="74"/>
                    </a:moveTo>
                    <a:lnTo>
                      <a:pt x="823" y="80"/>
                    </a:lnTo>
                    <a:lnTo>
                      <a:pt x="852" y="95"/>
                    </a:lnTo>
                    <a:lnTo>
                      <a:pt x="872" y="114"/>
                    </a:lnTo>
                    <a:lnTo>
                      <a:pt x="896" y="114"/>
                    </a:lnTo>
                    <a:lnTo>
                      <a:pt x="905" y="106"/>
                    </a:lnTo>
                    <a:lnTo>
                      <a:pt x="927" y="100"/>
                    </a:lnTo>
                    <a:lnTo>
                      <a:pt x="932" y="118"/>
                    </a:lnTo>
                    <a:lnTo>
                      <a:pt x="930" y="126"/>
                    </a:lnTo>
                    <a:lnTo>
                      <a:pt x="940" y="148"/>
                    </a:lnTo>
                    <a:lnTo>
                      <a:pt x="941" y="168"/>
                    </a:lnTo>
                    <a:lnTo>
                      <a:pt x="919" y="164"/>
                    </a:lnTo>
                    <a:lnTo>
                      <a:pt x="909" y="171"/>
                    </a:lnTo>
                    <a:lnTo>
                      <a:pt x="924" y="189"/>
                    </a:lnTo>
                    <a:lnTo>
                      <a:pt x="936" y="213"/>
                    </a:lnTo>
                    <a:lnTo>
                      <a:pt x="928" y="214"/>
                    </a:lnTo>
                    <a:lnTo>
                      <a:pt x="934" y="224"/>
                    </a:lnTo>
                    <a:lnTo>
                      <a:pt x="916" y="212"/>
                    </a:lnTo>
                    <a:lnTo>
                      <a:pt x="916" y="223"/>
                    </a:lnTo>
                    <a:lnTo>
                      <a:pt x="895" y="232"/>
                    </a:lnTo>
                    <a:lnTo>
                      <a:pt x="904" y="243"/>
                    </a:lnTo>
                    <a:lnTo>
                      <a:pt x="889" y="243"/>
                    </a:lnTo>
                    <a:lnTo>
                      <a:pt x="877" y="236"/>
                    </a:lnTo>
                    <a:lnTo>
                      <a:pt x="873" y="251"/>
                    </a:lnTo>
                    <a:lnTo>
                      <a:pt x="861" y="262"/>
                    </a:lnTo>
                    <a:lnTo>
                      <a:pt x="853" y="275"/>
                    </a:lnTo>
                    <a:lnTo>
                      <a:pt x="833" y="281"/>
                    </a:lnTo>
                    <a:lnTo>
                      <a:pt x="825" y="291"/>
                    </a:lnTo>
                    <a:lnTo>
                      <a:pt x="809" y="296"/>
                    </a:lnTo>
                    <a:lnTo>
                      <a:pt x="814" y="287"/>
                    </a:lnTo>
                    <a:lnTo>
                      <a:pt x="806" y="279"/>
                    </a:lnTo>
                    <a:lnTo>
                      <a:pt x="813" y="265"/>
                    </a:lnTo>
                    <a:lnTo>
                      <a:pt x="799" y="254"/>
                    </a:lnTo>
                    <a:lnTo>
                      <a:pt x="788" y="261"/>
                    </a:lnTo>
                    <a:lnTo>
                      <a:pt x="776" y="275"/>
                    </a:lnTo>
                    <a:lnTo>
                      <a:pt x="771" y="289"/>
                    </a:lnTo>
                    <a:lnTo>
                      <a:pt x="755" y="290"/>
                    </a:lnTo>
                    <a:lnTo>
                      <a:pt x="751" y="299"/>
                    </a:lnTo>
                    <a:lnTo>
                      <a:pt x="766" y="313"/>
                    </a:lnTo>
                    <a:lnTo>
                      <a:pt x="781" y="317"/>
                    </a:lnTo>
                    <a:lnTo>
                      <a:pt x="786" y="326"/>
                    </a:lnTo>
                    <a:lnTo>
                      <a:pt x="802" y="332"/>
                    </a:lnTo>
                    <a:lnTo>
                      <a:pt x="815" y="317"/>
                    </a:lnTo>
                    <a:lnTo>
                      <a:pt x="833" y="325"/>
                    </a:lnTo>
                    <a:lnTo>
                      <a:pt x="845" y="326"/>
                    </a:lnTo>
                    <a:lnTo>
                      <a:pt x="852" y="337"/>
                    </a:lnTo>
                    <a:lnTo>
                      <a:pt x="830" y="343"/>
                    </a:lnTo>
                    <a:lnTo>
                      <a:pt x="827" y="354"/>
                    </a:lnTo>
                    <a:lnTo>
                      <a:pt x="815" y="364"/>
                    </a:lnTo>
                    <a:lnTo>
                      <a:pt x="811" y="378"/>
                    </a:lnTo>
                    <a:lnTo>
                      <a:pt x="834" y="390"/>
                    </a:lnTo>
                    <a:lnTo>
                      <a:pt x="849" y="410"/>
                    </a:lnTo>
                    <a:lnTo>
                      <a:pt x="867" y="429"/>
                    </a:lnTo>
                    <a:lnTo>
                      <a:pt x="884" y="445"/>
                    </a:lnTo>
                    <a:lnTo>
                      <a:pt x="889" y="461"/>
                    </a:lnTo>
                    <a:lnTo>
                      <a:pt x="880" y="466"/>
                    </a:lnTo>
                    <a:lnTo>
                      <a:pt x="888" y="477"/>
                    </a:lnTo>
                    <a:lnTo>
                      <a:pt x="900" y="484"/>
                    </a:lnTo>
                    <a:lnTo>
                      <a:pt x="903" y="501"/>
                    </a:lnTo>
                    <a:lnTo>
                      <a:pt x="903" y="517"/>
                    </a:lnTo>
                    <a:lnTo>
                      <a:pt x="894" y="519"/>
                    </a:lnTo>
                    <a:lnTo>
                      <a:pt x="888" y="541"/>
                    </a:lnTo>
                    <a:lnTo>
                      <a:pt x="881" y="569"/>
                    </a:lnTo>
                    <a:lnTo>
                      <a:pt x="871" y="593"/>
                    </a:lnTo>
                    <a:lnTo>
                      <a:pt x="851" y="613"/>
                    </a:lnTo>
                    <a:lnTo>
                      <a:pt x="830" y="630"/>
                    </a:lnTo>
                    <a:lnTo>
                      <a:pt x="810" y="632"/>
                    </a:lnTo>
                    <a:lnTo>
                      <a:pt x="801" y="642"/>
                    </a:lnTo>
                    <a:lnTo>
                      <a:pt x="793" y="635"/>
                    </a:lnTo>
                    <a:lnTo>
                      <a:pt x="785" y="645"/>
                    </a:lnTo>
                    <a:lnTo>
                      <a:pt x="762" y="656"/>
                    </a:lnTo>
                    <a:lnTo>
                      <a:pt x="744" y="659"/>
                    </a:lnTo>
                    <a:lnTo>
                      <a:pt x="742" y="681"/>
                    </a:lnTo>
                    <a:lnTo>
                      <a:pt x="732" y="682"/>
                    </a:lnTo>
                    <a:lnTo>
                      <a:pt x="725" y="667"/>
                    </a:lnTo>
                    <a:lnTo>
                      <a:pt x="727" y="659"/>
                    </a:lnTo>
                    <a:lnTo>
                      <a:pt x="702" y="652"/>
                    </a:lnTo>
                    <a:lnTo>
                      <a:pt x="694" y="656"/>
                    </a:lnTo>
                    <a:lnTo>
                      <a:pt x="675" y="650"/>
                    </a:lnTo>
                    <a:lnTo>
                      <a:pt x="664" y="642"/>
                    </a:lnTo>
                    <a:lnTo>
                      <a:pt x="665" y="630"/>
                    </a:lnTo>
                    <a:lnTo>
                      <a:pt x="648" y="626"/>
                    </a:lnTo>
                    <a:lnTo>
                      <a:pt x="638" y="618"/>
                    </a:lnTo>
                    <a:lnTo>
                      <a:pt x="624" y="629"/>
                    </a:lnTo>
                    <a:lnTo>
                      <a:pt x="608" y="632"/>
                    </a:lnTo>
                    <a:lnTo>
                      <a:pt x="593" y="632"/>
                    </a:lnTo>
                    <a:lnTo>
                      <a:pt x="585" y="637"/>
                    </a:lnTo>
                    <a:lnTo>
                      <a:pt x="576" y="640"/>
                    </a:lnTo>
                    <a:lnTo>
                      <a:pt x="583" y="663"/>
                    </a:lnTo>
                    <a:lnTo>
                      <a:pt x="573" y="663"/>
                    </a:lnTo>
                    <a:lnTo>
                      <a:pt x="571" y="658"/>
                    </a:lnTo>
                    <a:lnTo>
                      <a:pt x="569" y="649"/>
                    </a:lnTo>
                    <a:lnTo>
                      <a:pt x="557" y="656"/>
                    </a:lnTo>
                    <a:lnTo>
                      <a:pt x="548" y="652"/>
                    </a:lnTo>
                    <a:lnTo>
                      <a:pt x="533" y="644"/>
                    </a:lnTo>
                    <a:lnTo>
                      <a:pt x="535" y="627"/>
                    </a:lnTo>
                    <a:lnTo>
                      <a:pt x="523" y="623"/>
                    </a:lnTo>
                    <a:lnTo>
                      <a:pt x="515" y="604"/>
                    </a:lnTo>
                    <a:lnTo>
                      <a:pt x="497" y="607"/>
                    </a:lnTo>
                    <a:lnTo>
                      <a:pt x="494" y="582"/>
                    </a:lnTo>
                    <a:lnTo>
                      <a:pt x="507" y="565"/>
                    </a:lnTo>
                    <a:lnTo>
                      <a:pt x="504" y="548"/>
                    </a:lnTo>
                    <a:lnTo>
                      <a:pt x="500" y="532"/>
                    </a:lnTo>
                    <a:lnTo>
                      <a:pt x="491" y="527"/>
                    </a:lnTo>
                    <a:lnTo>
                      <a:pt x="482" y="515"/>
                    </a:lnTo>
                    <a:lnTo>
                      <a:pt x="472" y="516"/>
                    </a:lnTo>
                    <a:lnTo>
                      <a:pt x="452" y="513"/>
                    </a:lnTo>
                    <a:lnTo>
                      <a:pt x="456" y="505"/>
                    </a:lnTo>
                    <a:lnTo>
                      <a:pt x="445" y="492"/>
                    </a:lnTo>
                    <a:lnTo>
                      <a:pt x="434" y="500"/>
                    </a:lnTo>
                    <a:lnTo>
                      <a:pt x="418" y="495"/>
                    </a:lnTo>
                    <a:lnTo>
                      <a:pt x="401" y="508"/>
                    </a:lnTo>
                    <a:lnTo>
                      <a:pt x="389" y="524"/>
                    </a:lnTo>
                    <a:lnTo>
                      <a:pt x="375" y="527"/>
                    </a:lnTo>
                    <a:lnTo>
                      <a:pt x="366" y="521"/>
                    </a:lnTo>
                    <a:lnTo>
                      <a:pt x="356" y="520"/>
                    </a:lnTo>
                    <a:lnTo>
                      <a:pt x="343" y="516"/>
                    </a:lnTo>
                    <a:lnTo>
                      <a:pt x="334" y="521"/>
                    </a:lnTo>
                    <a:lnTo>
                      <a:pt x="326" y="536"/>
                    </a:lnTo>
                    <a:lnTo>
                      <a:pt x="321" y="520"/>
                    </a:lnTo>
                    <a:lnTo>
                      <a:pt x="311" y="524"/>
                    </a:lnTo>
                    <a:lnTo>
                      <a:pt x="290" y="522"/>
                    </a:lnTo>
                    <a:lnTo>
                      <a:pt x="269" y="517"/>
                    </a:lnTo>
                    <a:lnTo>
                      <a:pt x="253" y="508"/>
                    </a:lnTo>
                    <a:lnTo>
                      <a:pt x="238" y="504"/>
                    </a:lnTo>
                    <a:lnTo>
                      <a:pt x="230" y="494"/>
                    </a:lnTo>
                    <a:lnTo>
                      <a:pt x="219" y="491"/>
                    </a:lnTo>
                    <a:lnTo>
                      <a:pt x="199" y="478"/>
                    </a:lnTo>
                    <a:lnTo>
                      <a:pt x="183" y="472"/>
                    </a:lnTo>
                    <a:lnTo>
                      <a:pt x="177" y="476"/>
                    </a:lnTo>
                    <a:lnTo>
                      <a:pt x="149" y="462"/>
                    </a:lnTo>
                    <a:lnTo>
                      <a:pt x="129" y="449"/>
                    </a:lnTo>
                    <a:lnTo>
                      <a:pt x="119" y="426"/>
                    </a:lnTo>
                    <a:lnTo>
                      <a:pt x="132" y="429"/>
                    </a:lnTo>
                    <a:lnTo>
                      <a:pt x="130" y="418"/>
                    </a:lnTo>
                    <a:lnTo>
                      <a:pt x="120" y="408"/>
                    </a:lnTo>
                    <a:lnTo>
                      <a:pt x="118" y="391"/>
                    </a:lnTo>
                    <a:lnTo>
                      <a:pt x="93" y="366"/>
                    </a:lnTo>
                    <a:lnTo>
                      <a:pt x="63" y="358"/>
                    </a:lnTo>
                    <a:lnTo>
                      <a:pt x="54" y="342"/>
                    </a:lnTo>
                    <a:lnTo>
                      <a:pt x="38" y="333"/>
                    </a:lnTo>
                    <a:lnTo>
                      <a:pt x="34" y="327"/>
                    </a:lnTo>
                    <a:lnTo>
                      <a:pt x="28" y="315"/>
                    </a:lnTo>
                    <a:lnTo>
                      <a:pt x="26" y="307"/>
                    </a:lnTo>
                    <a:lnTo>
                      <a:pt x="15" y="302"/>
                    </a:lnTo>
                    <a:lnTo>
                      <a:pt x="9" y="304"/>
                    </a:lnTo>
                    <a:lnTo>
                      <a:pt x="0" y="285"/>
                    </a:lnTo>
                    <a:lnTo>
                      <a:pt x="3" y="280"/>
                    </a:lnTo>
                    <a:lnTo>
                      <a:pt x="0" y="276"/>
                    </a:lnTo>
                    <a:lnTo>
                      <a:pt x="13" y="266"/>
                    </a:lnTo>
                    <a:lnTo>
                      <a:pt x="23" y="262"/>
                    </a:lnTo>
                    <a:lnTo>
                      <a:pt x="42" y="264"/>
                    </a:lnTo>
                    <a:lnTo>
                      <a:pt x="44" y="252"/>
                    </a:lnTo>
                    <a:lnTo>
                      <a:pt x="65" y="249"/>
                    </a:lnTo>
                    <a:lnTo>
                      <a:pt x="68" y="241"/>
                    </a:lnTo>
                    <a:lnTo>
                      <a:pt x="91" y="230"/>
                    </a:lnTo>
                    <a:lnTo>
                      <a:pt x="92" y="225"/>
                    </a:lnTo>
                    <a:lnTo>
                      <a:pt x="87" y="213"/>
                    </a:lnTo>
                    <a:lnTo>
                      <a:pt x="96" y="208"/>
                    </a:lnTo>
                    <a:lnTo>
                      <a:pt x="68" y="172"/>
                    </a:lnTo>
                    <a:lnTo>
                      <a:pt x="98" y="164"/>
                    </a:lnTo>
                    <a:lnTo>
                      <a:pt x="104" y="160"/>
                    </a:lnTo>
                    <a:lnTo>
                      <a:pt x="101" y="123"/>
                    </a:lnTo>
                    <a:lnTo>
                      <a:pt x="136" y="130"/>
                    </a:lnTo>
                    <a:lnTo>
                      <a:pt x="141" y="121"/>
                    </a:lnTo>
                    <a:lnTo>
                      <a:pt x="133" y="100"/>
                    </a:lnTo>
                    <a:lnTo>
                      <a:pt x="146" y="98"/>
                    </a:lnTo>
                    <a:lnTo>
                      <a:pt x="151" y="85"/>
                    </a:lnTo>
                    <a:lnTo>
                      <a:pt x="157" y="83"/>
                    </a:lnTo>
                    <a:lnTo>
                      <a:pt x="168" y="97"/>
                    </a:lnTo>
                    <a:lnTo>
                      <a:pt x="186" y="108"/>
                    </a:lnTo>
                    <a:lnTo>
                      <a:pt x="213" y="116"/>
                    </a:lnTo>
                    <a:lnTo>
                      <a:pt x="232" y="132"/>
                    </a:lnTo>
                    <a:lnTo>
                      <a:pt x="236" y="156"/>
                    </a:lnTo>
                    <a:lnTo>
                      <a:pt x="246" y="165"/>
                    </a:lnTo>
                    <a:lnTo>
                      <a:pt x="267" y="168"/>
                    </a:lnTo>
                    <a:lnTo>
                      <a:pt x="290" y="171"/>
                    </a:lnTo>
                    <a:lnTo>
                      <a:pt x="316" y="184"/>
                    </a:lnTo>
                    <a:lnTo>
                      <a:pt x="327" y="186"/>
                    </a:lnTo>
                    <a:lnTo>
                      <a:pt x="343" y="205"/>
                    </a:lnTo>
                    <a:lnTo>
                      <a:pt x="358" y="217"/>
                    </a:lnTo>
                    <a:lnTo>
                      <a:pt x="376" y="217"/>
                    </a:lnTo>
                    <a:lnTo>
                      <a:pt x="412" y="222"/>
                    </a:lnTo>
                    <a:lnTo>
                      <a:pt x="433" y="219"/>
                    </a:lnTo>
                    <a:lnTo>
                      <a:pt x="451" y="222"/>
                    </a:lnTo>
                    <a:lnTo>
                      <a:pt x="481" y="234"/>
                    </a:lnTo>
                    <a:lnTo>
                      <a:pt x="502" y="234"/>
                    </a:lnTo>
                    <a:lnTo>
                      <a:pt x="512" y="241"/>
                    </a:lnTo>
                    <a:lnTo>
                      <a:pt x="527" y="230"/>
                    </a:lnTo>
                    <a:lnTo>
                      <a:pt x="550" y="222"/>
                    </a:lnTo>
                    <a:lnTo>
                      <a:pt x="575" y="222"/>
                    </a:lnTo>
                    <a:lnTo>
                      <a:pt x="591" y="214"/>
                    </a:lnTo>
                    <a:lnTo>
                      <a:pt x="598" y="203"/>
                    </a:lnTo>
                    <a:lnTo>
                      <a:pt x="606" y="196"/>
                    </a:lnTo>
                    <a:lnTo>
                      <a:pt x="600" y="190"/>
                    </a:lnTo>
                    <a:lnTo>
                      <a:pt x="590" y="182"/>
                    </a:lnTo>
                    <a:lnTo>
                      <a:pt x="592" y="169"/>
                    </a:lnTo>
                    <a:lnTo>
                      <a:pt x="602" y="171"/>
                    </a:lnTo>
                    <a:lnTo>
                      <a:pt x="621" y="175"/>
                    </a:lnTo>
                    <a:lnTo>
                      <a:pt x="632" y="164"/>
                    </a:lnTo>
                    <a:lnTo>
                      <a:pt x="653" y="156"/>
                    </a:lnTo>
                    <a:lnTo>
                      <a:pt x="657" y="142"/>
                    </a:lnTo>
                    <a:lnTo>
                      <a:pt x="665" y="137"/>
                    </a:lnTo>
                    <a:lnTo>
                      <a:pt x="687" y="134"/>
                    </a:lnTo>
                    <a:lnTo>
                      <a:pt x="702" y="136"/>
                    </a:lnTo>
                    <a:lnTo>
                      <a:pt x="699" y="129"/>
                    </a:lnTo>
                    <a:lnTo>
                      <a:pt x="676" y="115"/>
                    </a:lnTo>
                    <a:lnTo>
                      <a:pt x="659" y="108"/>
                    </a:lnTo>
                    <a:lnTo>
                      <a:pt x="651" y="116"/>
                    </a:lnTo>
                    <a:lnTo>
                      <a:pt x="633" y="112"/>
                    </a:lnTo>
                    <a:lnTo>
                      <a:pt x="625" y="115"/>
                    </a:lnTo>
                    <a:lnTo>
                      <a:pt x="616" y="107"/>
                    </a:lnTo>
                    <a:lnTo>
                      <a:pt x="615" y="87"/>
                    </a:lnTo>
                    <a:lnTo>
                      <a:pt x="613" y="71"/>
                    </a:lnTo>
                    <a:lnTo>
                      <a:pt x="638" y="79"/>
                    </a:lnTo>
                    <a:lnTo>
                      <a:pt x="652" y="66"/>
                    </a:lnTo>
                    <a:lnTo>
                      <a:pt x="646" y="57"/>
                    </a:lnTo>
                    <a:lnTo>
                      <a:pt x="646" y="36"/>
                    </a:lnTo>
                    <a:lnTo>
                      <a:pt x="650" y="30"/>
                    </a:lnTo>
                    <a:lnTo>
                      <a:pt x="642" y="18"/>
                    </a:lnTo>
                    <a:lnTo>
                      <a:pt x="630" y="14"/>
                    </a:lnTo>
                    <a:lnTo>
                      <a:pt x="635" y="4"/>
                    </a:lnTo>
                    <a:lnTo>
                      <a:pt x="652" y="0"/>
                    </a:lnTo>
                    <a:lnTo>
                      <a:pt x="672" y="0"/>
                    </a:lnTo>
                    <a:lnTo>
                      <a:pt x="700" y="5"/>
                    </a:lnTo>
                    <a:lnTo>
                      <a:pt x="719" y="13"/>
                    </a:lnTo>
                    <a:lnTo>
                      <a:pt x="744" y="33"/>
                    </a:lnTo>
                    <a:lnTo>
                      <a:pt x="757" y="42"/>
                    </a:lnTo>
                    <a:lnTo>
                      <a:pt x="771" y="54"/>
                    </a:lnTo>
                    <a:lnTo>
                      <a:pt x="791" y="74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79" name="Freeform 41"/>
              <p:cNvSpPr>
                <a:spLocks/>
              </p:cNvSpPr>
              <p:nvPr/>
            </p:nvSpPr>
            <p:spPr bwMode="auto">
              <a:xfrm>
                <a:off x="3883986" y="3923433"/>
                <a:ext cx="174965" cy="203594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0" name="Freeform 42"/>
              <p:cNvSpPr>
                <a:spLocks/>
              </p:cNvSpPr>
              <p:nvPr/>
            </p:nvSpPr>
            <p:spPr bwMode="auto">
              <a:xfrm>
                <a:off x="4381839" y="3845495"/>
                <a:ext cx="221092" cy="367425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1" name="Freeform 43"/>
              <p:cNvSpPr>
                <a:spLocks/>
              </p:cNvSpPr>
              <p:nvPr/>
            </p:nvSpPr>
            <p:spPr bwMode="auto">
              <a:xfrm>
                <a:off x="4489997" y="4096806"/>
                <a:ext cx="555115" cy="612373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2" name="Freeform 44"/>
              <p:cNvSpPr>
                <a:spLocks/>
              </p:cNvSpPr>
              <p:nvPr/>
            </p:nvSpPr>
            <p:spPr bwMode="auto">
              <a:xfrm>
                <a:off x="4458184" y="4147706"/>
                <a:ext cx="214730" cy="289485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3" name="Freeform 45"/>
              <p:cNvSpPr>
                <a:spLocks/>
              </p:cNvSpPr>
              <p:nvPr/>
            </p:nvSpPr>
            <p:spPr bwMode="auto">
              <a:xfrm>
                <a:off x="1825773" y="3859810"/>
                <a:ext cx="354700" cy="553522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4" name="Freeform 46"/>
              <p:cNvSpPr>
                <a:spLocks/>
              </p:cNvSpPr>
              <p:nvPr/>
            </p:nvSpPr>
            <p:spPr bwMode="auto">
              <a:xfrm>
                <a:off x="1634903" y="3899575"/>
                <a:ext cx="95437" cy="100208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5" name="Freeform 47"/>
              <p:cNvSpPr>
                <a:spLocks/>
              </p:cNvSpPr>
              <p:nvPr/>
            </p:nvSpPr>
            <p:spPr bwMode="auto">
              <a:xfrm>
                <a:off x="1703298" y="3505110"/>
                <a:ext cx="302211" cy="109751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6" name="Freeform 48"/>
              <p:cNvSpPr>
                <a:spLocks/>
              </p:cNvSpPr>
              <p:nvPr/>
            </p:nvSpPr>
            <p:spPr bwMode="auto">
              <a:xfrm>
                <a:off x="5033976" y="3093151"/>
                <a:ext cx="49310" cy="22268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7" name="Freeform 49"/>
              <p:cNvSpPr>
                <a:spLocks/>
              </p:cNvSpPr>
              <p:nvPr/>
            </p:nvSpPr>
            <p:spPr bwMode="auto">
              <a:xfrm>
                <a:off x="5021252" y="3109055"/>
                <a:ext cx="49310" cy="19088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8" name="Freeform 50"/>
              <p:cNvSpPr>
                <a:spLocks/>
              </p:cNvSpPr>
              <p:nvPr/>
            </p:nvSpPr>
            <p:spPr bwMode="auto">
              <a:xfrm>
                <a:off x="4443869" y="2588937"/>
                <a:ext cx="170191" cy="82711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89" name="Freeform 51"/>
              <p:cNvSpPr>
                <a:spLocks/>
              </p:cNvSpPr>
              <p:nvPr/>
            </p:nvSpPr>
            <p:spPr bwMode="auto">
              <a:xfrm>
                <a:off x="4284814" y="2466463"/>
                <a:ext cx="227454" cy="246540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0" name="Freeform 52"/>
              <p:cNvSpPr>
                <a:spLocks/>
              </p:cNvSpPr>
              <p:nvPr/>
            </p:nvSpPr>
            <p:spPr bwMode="auto">
              <a:xfrm>
                <a:off x="5344140" y="3851856"/>
                <a:ext cx="47718" cy="57262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1" name="Freeform 53"/>
              <p:cNvSpPr>
                <a:spLocks/>
              </p:cNvSpPr>
              <p:nvPr/>
            </p:nvSpPr>
            <p:spPr bwMode="auto">
              <a:xfrm>
                <a:off x="4399333" y="2431471"/>
                <a:ext cx="42948" cy="41356"/>
              </a:xfrm>
              <a:custGeom>
                <a:avLst/>
                <a:gdLst>
                  <a:gd name="T0" fmla="*/ 27 w 27"/>
                  <a:gd name="T1" fmla="*/ 10 h 26"/>
                  <a:gd name="T2" fmla="*/ 20 w 27"/>
                  <a:gd name="T3" fmla="*/ 26 h 26"/>
                  <a:gd name="T4" fmla="*/ 3 w 27"/>
                  <a:gd name="T5" fmla="*/ 15 h 26"/>
                  <a:gd name="T6" fmla="*/ 0 w 27"/>
                  <a:gd name="T7" fmla="*/ 6 h 26"/>
                  <a:gd name="T8" fmla="*/ 22 w 27"/>
                  <a:gd name="T9" fmla="*/ 0 h 26"/>
                  <a:gd name="T10" fmla="*/ 27 w 27"/>
                  <a:gd name="T11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10"/>
                    </a:moveTo>
                    <a:lnTo>
                      <a:pt x="20" y="26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2" name="Freeform 54"/>
              <p:cNvSpPr>
                <a:spLocks/>
              </p:cNvSpPr>
              <p:nvPr/>
            </p:nvSpPr>
            <p:spPr bwMode="auto">
              <a:xfrm>
                <a:off x="4329350" y="2380570"/>
                <a:ext cx="68395" cy="90663"/>
              </a:xfrm>
              <a:custGeom>
                <a:avLst/>
                <a:gdLst>
                  <a:gd name="T0" fmla="*/ 43 w 43"/>
                  <a:gd name="T1" fmla="*/ 25 h 57"/>
                  <a:gd name="T2" fmla="*/ 40 w 43"/>
                  <a:gd name="T3" fmla="*/ 33 h 57"/>
                  <a:gd name="T4" fmla="*/ 35 w 43"/>
                  <a:gd name="T5" fmla="*/ 30 h 57"/>
                  <a:gd name="T6" fmla="*/ 25 w 43"/>
                  <a:gd name="T7" fmla="*/ 44 h 57"/>
                  <a:gd name="T8" fmla="*/ 30 w 43"/>
                  <a:gd name="T9" fmla="*/ 54 h 57"/>
                  <a:gd name="T10" fmla="*/ 20 w 43"/>
                  <a:gd name="T11" fmla="*/ 57 h 57"/>
                  <a:gd name="T12" fmla="*/ 8 w 43"/>
                  <a:gd name="T13" fmla="*/ 55 h 57"/>
                  <a:gd name="T14" fmla="*/ 2 w 43"/>
                  <a:gd name="T15" fmla="*/ 44 h 57"/>
                  <a:gd name="T16" fmla="*/ 0 w 43"/>
                  <a:gd name="T17" fmla="*/ 24 h 57"/>
                  <a:gd name="T18" fmla="*/ 2 w 43"/>
                  <a:gd name="T19" fmla="*/ 18 h 57"/>
                  <a:gd name="T20" fmla="*/ 6 w 43"/>
                  <a:gd name="T21" fmla="*/ 12 h 57"/>
                  <a:gd name="T22" fmla="*/ 20 w 43"/>
                  <a:gd name="T23" fmla="*/ 11 h 57"/>
                  <a:gd name="T24" fmla="*/ 25 w 43"/>
                  <a:gd name="T25" fmla="*/ 6 h 57"/>
                  <a:gd name="T26" fmla="*/ 36 w 43"/>
                  <a:gd name="T27" fmla="*/ 0 h 57"/>
                  <a:gd name="T28" fmla="*/ 37 w 43"/>
                  <a:gd name="T29" fmla="*/ 10 h 57"/>
                  <a:gd name="T30" fmla="*/ 32 w 43"/>
                  <a:gd name="T31" fmla="*/ 16 h 57"/>
                  <a:gd name="T32" fmla="*/ 35 w 43"/>
                  <a:gd name="T33" fmla="*/ 22 h 57"/>
                  <a:gd name="T34" fmla="*/ 43 w 43"/>
                  <a:gd name="T35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7">
                    <a:moveTo>
                      <a:pt x="43" y="25"/>
                    </a:moveTo>
                    <a:lnTo>
                      <a:pt x="40" y="33"/>
                    </a:lnTo>
                    <a:lnTo>
                      <a:pt x="35" y="30"/>
                    </a:lnTo>
                    <a:lnTo>
                      <a:pt x="25" y="44"/>
                    </a:lnTo>
                    <a:lnTo>
                      <a:pt x="30" y="54"/>
                    </a:lnTo>
                    <a:lnTo>
                      <a:pt x="20" y="57"/>
                    </a:lnTo>
                    <a:lnTo>
                      <a:pt x="8" y="55"/>
                    </a:lnTo>
                    <a:lnTo>
                      <a:pt x="2" y="44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20" y="11"/>
                    </a:lnTo>
                    <a:lnTo>
                      <a:pt x="25" y="6"/>
                    </a:lnTo>
                    <a:lnTo>
                      <a:pt x="36" y="0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35" y="22"/>
                    </a:lnTo>
                    <a:lnTo>
                      <a:pt x="43" y="2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3" name="Freeform 55"/>
              <p:cNvSpPr>
                <a:spLocks/>
              </p:cNvSpPr>
              <p:nvPr/>
            </p:nvSpPr>
            <p:spPr bwMode="auto">
              <a:xfrm>
                <a:off x="2062771" y="3613270"/>
                <a:ext cx="104978" cy="76348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4" name="Freeform 56"/>
              <p:cNvSpPr>
                <a:spLocks/>
              </p:cNvSpPr>
              <p:nvPr/>
            </p:nvSpPr>
            <p:spPr bwMode="auto">
              <a:xfrm>
                <a:off x="3888757" y="3045435"/>
                <a:ext cx="586924" cy="596469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5" name="Freeform 57"/>
              <p:cNvSpPr>
                <a:spLocks/>
              </p:cNvSpPr>
              <p:nvPr/>
            </p:nvSpPr>
            <p:spPr bwMode="auto">
              <a:xfrm>
                <a:off x="1768511" y="4225643"/>
                <a:ext cx="167012" cy="208367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6" name="Freeform 58"/>
              <p:cNvSpPr>
                <a:spLocks/>
              </p:cNvSpPr>
              <p:nvPr/>
            </p:nvSpPr>
            <p:spPr bwMode="auto">
              <a:xfrm>
                <a:off x="4825608" y="3226761"/>
                <a:ext cx="362653" cy="316527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7" name="Freeform 59"/>
              <p:cNvSpPr>
                <a:spLocks/>
              </p:cNvSpPr>
              <p:nvPr/>
            </p:nvSpPr>
            <p:spPr bwMode="auto">
              <a:xfrm>
                <a:off x="5185081" y="3676893"/>
                <a:ext cx="198824" cy="182917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8" name="Freeform 60"/>
              <p:cNvSpPr>
                <a:spLocks/>
              </p:cNvSpPr>
              <p:nvPr/>
            </p:nvSpPr>
            <p:spPr bwMode="auto">
              <a:xfrm>
                <a:off x="3885578" y="2827523"/>
                <a:ext cx="329252" cy="256083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799" name="Freeform 61"/>
              <p:cNvSpPr>
                <a:spLocks/>
              </p:cNvSpPr>
              <p:nvPr/>
            </p:nvSpPr>
            <p:spPr bwMode="auto">
              <a:xfrm>
                <a:off x="4684050" y="2321720"/>
                <a:ext cx="112931" cy="6680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0" name="Freeform 62"/>
              <p:cNvSpPr>
                <a:spLocks/>
              </p:cNvSpPr>
              <p:nvPr/>
            </p:nvSpPr>
            <p:spPr bwMode="auto">
              <a:xfrm>
                <a:off x="5094418" y="3777101"/>
                <a:ext cx="432639" cy="3801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1" name="Freeform 63"/>
              <p:cNvSpPr>
                <a:spLocks/>
              </p:cNvSpPr>
              <p:nvPr/>
            </p:nvSpPr>
            <p:spPr bwMode="auto">
              <a:xfrm>
                <a:off x="4571116" y="2014738"/>
                <a:ext cx="279943" cy="30062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2" name="Freeform 64"/>
              <p:cNvSpPr>
                <a:spLocks/>
              </p:cNvSpPr>
              <p:nvPr/>
            </p:nvSpPr>
            <p:spPr bwMode="auto">
              <a:xfrm>
                <a:off x="2600386" y="5951423"/>
                <a:ext cx="84301" cy="38174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3" name="Freeform 65"/>
              <p:cNvSpPr>
                <a:spLocks/>
              </p:cNvSpPr>
              <p:nvPr/>
            </p:nvSpPr>
            <p:spPr bwMode="auto">
              <a:xfrm>
                <a:off x="2541535" y="4080901"/>
                <a:ext cx="84301" cy="122476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4" name="Freeform 66"/>
              <p:cNvSpPr>
                <a:spLocks/>
              </p:cNvSpPr>
              <p:nvPr/>
            </p:nvSpPr>
            <p:spPr bwMode="auto">
              <a:xfrm>
                <a:off x="4361159" y="2852972"/>
                <a:ext cx="27041" cy="52489"/>
              </a:xfrm>
              <a:custGeom>
                <a:avLst/>
                <a:gdLst>
                  <a:gd name="T0" fmla="*/ 17 w 17"/>
                  <a:gd name="T1" fmla="*/ 17 h 33"/>
                  <a:gd name="T2" fmla="*/ 13 w 17"/>
                  <a:gd name="T3" fmla="*/ 33 h 33"/>
                  <a:gd name="T4" fmla="*/ 5 w 17"/>
                  <a:gd name="T5" fmla="*/ 29 h 33"/>
                  <a:gd name="T6" fmla="*/ 0 w 17"/>
                  <a:gd name="T7" fmla="*/ 15 h 33"/>
                  <a:gd name="T8" fmla="*/ 3 w 17"/>
                  <a:gd name="T9" fmla="*/ 7 h 33"/>
                  <a:gd name="T10" fmla="*/ 14 w 17"/>
                  <a:gd name="T11" fmla="*/ 0 h 33"/>
                  <a:gd name="T12" fmla="*/ 17 w 17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3">
                    <a:moveTo>
                      <a:pt x="17" y="17"/>
                    </a:moveTo>
                    <a:lnTo>
                      <a:pt x="13" y="33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5" name="Freeform 67"/>
              <p:cNvSpPr>
                <a:spLocks/>
              </p:cNvSpPr>
              <p:nvPr/>
            </p:nvSpPr>
            <p:spPr bwMode="auto">
              <a:xfrm>
                <a:off x="4016003" y="2588937"/>
                <a:ext cx="324479" cy="284714"/>
              </a:xfrm>
              <a:custGeom>
                <a:avLst/>
                <a:gdLst>
                  <a:gd name="T0" fmla="*/ 131 w 204"/>
                  <a:gd name="T1" fmla="*/ 15 h 179"/>
                  <a:gd name="T2" fmla="*/ 143 w 204"/>
                  <a:gd name="T3" fmla="*/ 25 h 179"/>
                  <a:gd name="T4" fmla="*/ 151 w 204"/>
                  <a:gd name="T5" fmla="*/ 23 h 179"/>
                  <a:gd name="T6" fmla="*/ 165 w 204"/>
                  <a:gd name="T7" fmla="*/ 33 h 179"/>
                  <a:gd name="T8" fmla="*/ 169 w 204"/>
                  <a:gd name="T9" fmla="*/ 34 h 179"/>
                  <a:gd name="T10" fmla="*/ 173 w 204"/>
                  <a:gd name="T11" fmla="*/ 34 h 179"/>
                  <a:gd name="T12" fmla="*/ 181 w 204"/>
                  <a:gd name="T13" fmla="*/ 39 h 179"/>
                  <a:gd name="T14" fmla="*/ 204 w 204"/>
                  <a:gd name="T15" fmla="*/ 43 h 179"/>
                  <a:gd name="T16" fmla="*/ 197 w 204"/>
                  <a:gd name="T17" fmla="*/ 57 h 179"/>
                  <a:gd name="T18" fmla="*/ 195 w 204"/>
                  <a:gd name="T19" fmla="*/ 71 h 179"/>
                  <a:gd name="T20" fmla="*/ 191 w 204"/>
                  <a:gd name="T21" fmla="*/ 75 h 179"/>
                  <a:gd name="T22" fmla="*/ 184 w 204"/>
                  <a:gd name="T23" fmla="*/ 73 h 179"/>
                  <a:gd name="T24" fmla="*/ 184 w 204"/>
                  <a:gd name="T25" fmla="*/ 78 h 179"/>
                  <a:gd name="T26" fmla="*/ 173 w 204"/>
                  <a:gd name="T27" fmla="*/ 89 h 179"/>
                  <a:gd name="T28" fmla="*/ 173 w 204"/>
                  <a:gd name="T29" fmla="*/ 99 h 179"/>
                  <a:gd name="T30" fmla="*/ 181 w 204"/>
                  <a:gd name="T31" fmla="*/ 96 h 179"/>
                  <a:gd name="T32" fmla="*/ 186 w 204"/>
                  <a:gd name="T33" fmla="*/ 105 h 179"/>
                  <a:gd name="T34" fmla="*/ 186 w 204"/>
                  <a:gd name="T35" fmla="*/ 110 h 179"/>
                  <a:gd name="T36" fmla="*/ 191 w 204"/>
                  <a:gd name="T37" fmla="*/ 118 h 179"/>
                  <a:gd name="T38" fmla="*/ 186 w 204"/>
                  <a:gd name="T39" fmla="*/ 124 h 179"/>
                  <a:gd name="T40" fmla="*/ 190 w 204"/>
                  <a:gd name="T41" fmla="*/ 140 h 179"/>
                  <a:gd name="T42" fmla="*/ 199 w 204"/>
                  <a:gd name="T43" fmla="*/ 143 h 179"/>
                  <a:gd name="T44" fmla="*/ 198 w 204"/>
                  <a:gd name="T45" fmla="*/ 151 h 179"/>
                  <a:gd name="T46" fmla="*/ 183 w 204"/>
                  <a:gd name="T47" fmla="*/ 163 h 179"/>
                  <a:gd name="T48" fmla="*/ 150 w 204"/>
                  <a:gd name="T49" fmla="*/ 157 h 179"/>
                  <a:gd name="T50" fmla="*/ 126 w 204"/>
                  <a:gd name="T51" fmla="*/ 164 h 179"/>
                  <a:gd name="T52" fmla="*/ 124 w 204"/>
                  <a:gd name="T53" fmla="*/ 177 h 179"/>
                  <a:gd name="T54" fmla="*/ 105 w 204"/>
                  <a:gd name="T55" fmla="*/ 179 h 179"/>
                  <a:gd name="T56" fmla="*/ 86 w 204"/>
                  <a:gd name="T57" fmla="*/ 170 h 179"/>
                  <a:gd name="T58" fmla="*/ 80 w 204"/>
                  <a:gd name="T59" fmla="*/ 174 h 179"/>
                  <a:gd name="T60" fmla="*/ 49 w 204"/>
                  <a:gd name="T61" fmla="*/ 165 h 179"/>
                  <a:gd name="T62" fmla="*/ 43 w 204"/>
                  <a:gd name="T63" fmla="*/ 157 h 179"/>
                  <a:gd name="T64" fmla="*/ 51 w 204"/>
                  <a:gd name="T65" fmla="*/ 145 h 179"/>
                  <a:gd name="T66" fmla="*/ 55 w 204"/>
                  <a:gd name="T67" fmla="*/ 104 h 179"/>
                  <a:gd name="T68" fmla="*/ 38 w 204"/>
                  <a:gd name="T69" fmla="*/ 83 h 179"/>
                  <a:gd name="T70" fmla="*/ 26 w 204"/>
                  <a:gd name="T71" fmla="*/ 72 h 179"/>
                  <a:gd name="T72" fmla="*/ 2 w 204"/>
                  <a:gd name="T73" fmla="*/ 65 h 179"/>
                  <a:gd name="T74" fmla="*/ 0 w 204"/>
                  <a:gd name="T75" fmla="*/ 50 h 179"/>
                  <a:gd name="T76" fmla="*/ 21 w 204"/>
                  <a:gd name="T77" fmla="*/ 45 h 179"/>
                  <a:gd name="T78" fmla="*/ 48 w 204"/>
                  <a:gd name="T79" fmla="*/ 50 h 179"/>
                  <a:gd name="T80" fmla="*/ 44 w 204"/>
                  <a:gd name="T81" fmla="*/ 27 h 179"/>
                  <a:gd name="T82" fmla="*/ 58 w 204"/>
                  <a:gd name="T83" fmla="*/ 36 h 179"/>
                  <a:gd name="T84" fmla="*/ 96 w 204"/>
                  <a:gd name="T85" fmla="*/ 20 h 179"/>
                  <a:gd name="T86" fmla="*/ 100 w 204"/>
                  <a:gd name="T87" fmla="*/ 4 h 179"/>
                  <a:gd name="T88" fmla="*/ 114 w 204"/>
                  <a:gd name="T89" fmla="*/ 0 h 179"/>
                  <a:gd name="T90" fmla="*/ 117 w 204"/>
                  <a:gd name="T91" fmla="*/ 7 h 179"/>
                  <a:gd name="T92" fmla="*/ 124 w 204"/>
                  <a:gd name="T93" fmla="*/ 7 h 179"/>
                  <a:gd name="T94" fmla="*/ 131 w 204"/>
                  <a:gd name="T95" fmla="*/ 15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79">
                    <a:moveTo>
                      <a:pt x="131" y="15"/>
                    </a:moveTo>
                    <a:lnTo>
                      <a:pt x="143" y="25"/>
                    </a:lnTo>
                    <a:lnTo>
                      <a:pt x="151" y="23"/>
                    </a:lnTo>
                    <a:lnTo>
                      <a:pt x="165" y="33"/>
                    </a:lnTo>
                    <a:lnTo>
                      <a:pt x="169" y="34"/>
                    </a:lnTo>
                    <a:lnTo>
                      <a:pt x="173" y="34"/>
                    </a:lnTo>
                    <a:lnTo>
                      <a:pt x="181" y="39"/>
                    </a:lnTo>
                    <a:lnTo>
                      <a:pt x="204" y="43"/>
                    </a:lnTo>
                    <a:lnTo>
                      <a:pt x="197" y="57"/>
                    </a:lnTo>
                    <a:lnTo>
                      <a:pt x="195" y="71"/>
                    </a:lnTo>
                    <a:lnTo>
                      <a:pt x="191" y="75"/>
                    </a:lnTo>
                    <a:lnTo>
                      <a:pt x="184" y="73"/>
                    </a:lnTo>
                    <a:lnTo>
                      <a:pt x="184" y="78"/>
                    </a:lnTo>
                    <a:lnTo>
                      <a:pt x="173" y="89"/>
                    </a:lnTo>
                    <a:lnTo>
                      <a:pt x="173" y="99"/>
                    </a:lnTo>
                    <a:lnTo>
                      <a:pt x="181" y="96"/>
                    </a:lnTo>
                    <a:lnTo>
                      <a:pt x="186" y="105"/>
                    </a:lnTo>
                    <a:lnTo>
                      <a:pt x="186" y="110"/>
                    </a:lnTo>
                    <a:lnTo>
                      <a:pt x="191" y="118"/>
                    </a:lnTo>
                    <a:lnTo>
                      <a:pt x="186" y="124"/>
                    </a:lnTo>
                    <a:lnTo>
                      <a:pt x="190" y="140"/>
                    </a:lnTo>
                    <a:lnTo>
                      <a:pt x="199" y="143"/>
                    </a:lnTo>
                    <a:lnTo>
                      <a:pt x="198" y="151"/>
                    </a:lnTo>
                    <a:lnTo>
                      <a:pt x="183" y="163"/>
                    </a:lnTo>
                    <a:lnTo>
                      <a:pt x="150" y="157"/>
                    </a:lnTo>
                    <a:lnTo>
                      <a:pt x="126" y="164"/>
                    </a:lnTo>
                    <a:lnTo>
                      <a:pt x="124" y="177"/>
                    </a:lnTo>
                    <a:lnTo>
                      <a:pt x="105" y="179"/>
                    </a:lnTo>
                    <a:lnTo>
                      <a:pt x="86" y="170"/>
                    </a:lnTo>
                    <a:lnTo>
                      <a:pt x="80" y="174"/>
                    </a:lnTo>
                    <a:lnTo>
                      <a:pt x="49" y="165"/>
                    </a:lnTo>
                    <a:lnTo>
                      <a:pt x="43" y="157"/>
                    </a:lnTo>
                    <a:lnTo>
                      <a:pt x="51" y="145"/>
                    </a:lnTo>
                    <a:lnTo>
                      <a:pt x="55" y="104"/>
                    </a:lnTo>
                    <a:lnTo>
                      <a:pt x="38" y="83"/>
                    </a:lnTo>
                    <a:lnTo>
                      <a:pt x="26" y="72"/>
                    </a:lnTo>
                    <a:lnTo>
                      <a:pt x="2" y="65"/>
                    </a:lnTo>
                    <a:lnTo>
                      <a:pt x="0" y="50"/>
                    </a:lnTo>
                    <a:lnTo>
                      <a:pt x="21" y="45"/>
                    </a:lnTo>
                    <a:lnTo>
                      <a:pt x="48" y="5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96" y="20"/>
                    </a:lnTo>
                    <a:lnTo>
                      <a:pt x="100" y="4"/>
                    </a:lnTo>
                    <a:lnTo>
                      <a:pt x="114" y="0"/>
                    </a:lnTo>
                    <a:lnTo>
                      <a:pt x="117" y="7"/>
                    </a:lnTo>
                    <a:lnTo>
                      <a:pt x="124" y="7"/>
                    </a:lnTo>
                    <a:lnTo>
                      <a:pt x="131" y="1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6" name="Freeform 68"/>
              <p:cNvSpPr>
                <a:spLocks/>
              </p:cNvSpPr>
              <p:nvPr/>
            </p:nvSpPr>
            <p:spPr bwMode="auto">
              <a:xfrm>
                <a:off x="4391383" y="4193832"/>
                <a:ext cx="163829" cy="208367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7" name="Freeform 69"/>
              <p:cNvSpPr>
                <a:spLocks/>
              </p:cNvSpPr>
              <p:nvPr/>
            </p:nvSpPr>
            <p:spPr bwMode="auto">
              <a:xfrm>
                <a:off x="3947608" y="2460100"/>
                <a:ext cx="47718" cy="41356"/>
              </a:xfrm>
              <a:custGeom>
                <a:avLst/>
                <a:gdLst>
                  <a:gd name="T0" fmla="*/ 30 w 30"/>
                  <a:gd name="T1" fmla="*/ 13 h 26"/>
                  <a:gd name="T2" fmla="*/ 21 w 30"/>
                  <a:gd name="T3" fmla="*/ 26 h 26"/>
                  <a:gd name="T4" fmla="*/ 10 w 30"/>
                  <a:gd name="T5" fmla="*/ 22 h 26"/>
                  <a:gd name="T6" fmla="*/ 0 w 30"/>
                  <a:gd name="T7" fmla="*/ 23 h 26"/>
                  <a:gd name="T8" fmla="*/ 4 w 30"/>
                  <a:gd name="T9" fmla="*/ 12 h 26"/>
                  <a:gd name="T10" fmla="*/ 1 w 30"/>
                  <a:gd name="T11" fmla="*/ 1 h 26"/>
                  <a:gd name="T12" fmla="*/ 14 w 30"/>
                  <a:gd name="T13" fmla="*/ 0 h 26"/>
                  <a:gd name="T14" fmla="*/ 30 w 30"/>
                  <a:gd name="T15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6">
                    <a:moveTo>
                      <a:pt x="30" y="13"/>
                    </a:moveTo>
                    <a:lnTo>
                      <a:pt x="21" y="26"/>
                    </a:lnTo>
                    <a:lnTo>
                      <a:pt x="10" y="22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8" name="Freeform 70"/>
              <p:cNvSpPr>
                <a:spLocks/>
              </p:cNvSpPr>
              <p:nvPr/>
            </p:nvSpPr>
            <p:spPr bwMode="auto">
              <a:xfrm>
                <a:off x="3985782" y="2353530"/>
                <a:ext cx="190868" cy="273580"/>
              </a:xfrm>
              <a:custGeom>
                <a:avLst/>
                <a:gdLst>
                  <a:gd name="T0" fmla="*/ 49 w 120"/>
                  <a:gd name="T1" fmla="*/ 0 h 172"/>
                  <a:gd name="T2" fmla="*/ 32 w 120"/>
                  <a:gd name="T3" fmla="*/ 21 h 172"/>
                  <a:gd name="T4" fmla="*/ 47 w 120"/>
                  <a:gd name="T5" fmla="*/ 18 h 172"/>
                  <a:gd name="T6" fmla="*/ 64 w 120"/>
                  <a:gd name="T7" fmla="*/ 18 h 172"/>
                  <a:gd name="T8" fmla="*/ 60 w 120"/>
                  <a:gd name="T9" fmla="*/ 34 h 172"/>
                  <a:gd name="T10" fmla="*/ 46 w 120"/>
                  <a:gd name="T11" fmla="*/ 51 h 172"/>
                  <a:gd name="T12" fmla="*/ 62 w 120"/>
                  <a:gd name="T13" fmla="*/ 53 h 172"/>
                  <a:gd name="T14" fmla="*/ 63 w 120"/>
                  <a:gd name="T15" fmla="*/ 55 h 172"/>
                  <a:gd name="T16" fmla="*/ 76 w 120"/>
                  <a:gd name="T17" fmla="*/ 78 h 172"/>
                  <a:gd name="T18" fmla="*/ 87 w 120"/>
                  <a:gd name="T19" fmla="*/ 82 h 172"/>
                  <a:gd name="T20" fmla="*/ 96 w 120"/>
                  <a:gd name="T21" fmla="*/ 104 h 172"/>
                  <a:gd name="T22" fmla="*/ 101 w 120"/>
                  <a:gd name="T23" fmla="*/ 112 h 172"/>
                  <a:gd name="T24" fmla="*/ 120 w 120"/>
                  <a:gd name="T25" fmla="*/ 116 h 172"/>
                  <a:gd name="T26" fmla="*/ 118 w 120"/>
                  <a:gd name="T27" fmla="*/ 129 h 172"/>
                  <a:gd name="T28" fmla="*/ 110 w 120"/>
                  <a:gd name="T29" fmla="*/ 135 h 172"/>
                  <a:gd name="T30" fmla="*/ 116 w 120"/>
                  <a:gd name="T31" fmla="*/ 145 h 172"/>
                  <a:gd name="T32" fmla="*/ 102 w 120"/>
                  <a:gd name="T33" fmla="*/ 155 h 172"/>
                  <a:gd name="T34" fmla="*/ 81 w 120"/>
                  <a:gd name="T35" fmla="*/ 155 h 172"/>
                  <a:gd name="T36" fmla="*/ 54 w 120"/>
                  <a:gd name="T37" fmla="*/ 161 h 172"/>
                  <a:gd name="T38" fmla="*/ 46 w 120"/>
                  <a:gd name="T39" fmla="*/ 157 h 172"/>
                  <a:gd name="T40" fmla="*/ 36 w 120"/>
                  <a:gd name="T41" fmla="*/ 166 h 172"/>
                  <a:gd name="T42" fmla="*/ 21 w 120"/>
                  <a:gd name="T43" fmla="*/ 164 h 172"/>
                  <a:gd name="T44" fmla="*/ 10 w 120"/>
                  <a:gd name="T45" fmla="*/ 172 h 172"/>
                  <a:gd name="T46" fmla="*/ 1 w 120"/>
                  <a:gd name="T47" fmla="*/ 168 h 172"/>
                  <a:gd name="T48" fmla="*/ 25 w 120"/>
                  <a:gd name="T49" fmla="*/ 147 h 172"/>
                  <a:gd name="T50" fmla="*/ 39 w 120"/>
                  <a:gd name="T51" fmla="*/ 142 h 172"/>
                  <a:gd name="T52" fmla="*/ 39 w 120"/>
                  <a:gd name="T53" fmla="*/ 142 h 172"/>
                  <a:gd name="T54" fmla="*/ 15 w 120"/>
                  <a:gd name="T55" fmla="*/ 139 h 172"/>
                  <a:gd name="T56" fmla="*/ 11 w 120"/>
                  <a:gd name="T57" fmla="*/ 131 h 172"/>
                  <a:gd name="T58" fmla="*/ 27 w 120"/>
                  <a:gd name="T59" fmla="*/ 125 h 172"/>
                  <a:gd name="T60" fmla="*/ 19 w 120"/>
                  <a:gd name="T61" fmla="*/ 114 h 172"/>
                  <a:gd name="T62" fmla="*/ 22 w 120"/>
                  <a:gd name="T63" fmla="*/ 101 h 172"/>
                  <a:gd name="T64" fmla="*/ 45 w 120"/>
                  <a:gd name="T65" fmla="*/ 102 h 172"/>
                  <a:gd name="T66" fmla="*/ 45 w 120"/>
                  <a:gd name="T67" fmla="*/ 102 h 172"/>
                  <a:gd name="T68" fmla="*/ 48 w 120"/>
                  <a:gd name="T69" fmla="*/ 91 h 172"/>
                  <a:gd name="T70" fmla="*/ 38 w 120"/>
                  <a:gd name="T71" fmla="*/ 79 h 172"/>
                  <a:gd name="T72" fmla="*/ 37 w 120"/>
                  <a:gd name="T73" fmla="*/ 79 h 172"/>
                  <a:gd name="T74" fmla="*/ 19 w 120"/>
                  <a:gd name="T75" fmla="*/ 75 h 172"/>
                  <a:gd name="T76" fmla="*/ 15 w 120"/>
                  <a:gd name="T77" fmla="*/ 70 h 172"/>
                  <a:gd name="T78" fmla="*/ 21 w 120"/>
                  <a:gd name="T79" fmla="*/ 61 h 172"/>
                  <a:gd name="T80" fmla="*/ 16 w 120"/>
                  <a:gd name="T81" fmla="*/ 55 h 172"/>
                  <a:gd name="T82" fmla="*/ 8 w 120"/>
                  <a:gd name="T83" fmla="*/ 65 h 172"/>
                  <a:gd name="T84" fmla="*/ 8 w 120"/>
                  <a:gd name="T85" fmla="*/ 46 h 172"/>
                  <a:gd name="T86" fmla="*/ 0 w 120"/>
                  <a:gd name="T87" fmla="*/ 36 h 172"/>
                  <a:gd name="T88" fmla="*/ 7 w 120"/>
                  <a:gd name="T89" fmla="*/ 15 h 172"/>
                  <a:gd name="T90" fmla="*/ 19 w 120"/>
                  <a:gd name="T91" fmla="*/ 0 h 172"/>
                  <a:gd name="T92" fmla="*/ 31 w 120"/>
                  <a:gd name="T93" fmla="*/ 1 h 172"/>
                  <a:gd name="T94" fmla="*/ 49 w 120"/>
                  <a:gd name="T9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72">
                    <a:moveTo>
                      <a:pt x="49" y="0"/>
                    </a:moveTo>
                    <a:lnTo>
                      <a:pt x="32" y="21"/>
                    </a:lnTo>
                    <a:lnTo>
                      <a:pt x="47" y="18"/>
                    </a:lnTo>
                    <a:lnTo>
                      <a:pt x="64" y="18"/>
                    </a:lnTo>
                    <a:lnTo>
                      <a:pt x="60" y="34"/>
                    </a:lnTo>
                    <a:lnTo>
                      <a:pt x="46" y="51"/>
                    </a:lnTo>
                    <a:lnTo>
                      <a:pt x="62" y="53"/>
                    </a:lnTo>
                    <a:lnTo>
                      <a:pt x="63" y="55"/>
                    </a:lnTo>
                    <a:lnTo>
                      <a:pt x="76" y="78"/>
                    </a:lnTo>
                    <a:lnTo>
                      <a:pt x="87" y="82"/>
                    </a:lnTo>
                    <a:lnTo>
                      <a:pt x="96" y="104"/>
                    </a:lnTo>
                    <a:lnTo>
                      <a:pt x="101" y="112"/>
                    </a:lnTo>
                    <a:lnTo>
                      <a:pt x="120" y="116"/>
                    </a:lnTo>
                    <a:lnTo>
                      <a:pt x="118" y="129"/>
                    </a:lnTo>
                    <a:lnTo>
                      <a:pt x="110" y="135"/>
                    </a:lnTo>
                    <a:lnTo>
                      <a:pt x="116" y="145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54" y="161"/>
                    </a:lnTo>
                    <a:lnTo>
                      <a:pt x="46" y="157"/>
                    </a:lnTo>
                    <a:lnTo>
                      <a:pt x="36" y="166"/>
                    </a:lnTo>
                    <a:lnTo>
                      <a:pt x="21" y="164"/>
                    </a:lnTo>
                    <a:lnTo>
                      <a:pt x="10" y="172"/>
                    </a:lnTo>
                    <a:lnTo>
                      <a:pt x="1" y="168"/>
                    </a:lnTo>
                    <a:lnTo>
                      <a:pt x="25" y="147"/>
                    </a:lnTo>
                    <a:lnTo>
                      <a:pt x="39" y="142"/>
                    </a:lnTo>
                    <a:lnTo>
                      <a:pt x="39" y="142"/>
                    </a:lnTo>
                    <a:lnTo>
                      <a:pt x="15" y="139"/>
                    </a:lnTo>
                    <a:lnTo>
                      <a:pt x="11" y="131"/>
                    </a:lnTo>
                    <a:lnTo>
                      <a:pt x="27" y="125"/>
                    </a:lnTo>
                    <a:lnTo>
                      <a:pt x="19" y="114"/>
                    </a:lnTo>
                    <a:lnTo>
                      <a:pt x="22" y="101"/>
                    </a:lnTo>
                    <a:lnTo>
                      <a:pt x="45" y="102"/>
                    </a:lnTo>
                    <a:lnTo>
                      <a:pt x="45" y="102"/>
                    </a:lnTo>
                    <a:lnTo>
                      <a:pt x="48" y="91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21" y="61"/>
                    </a:lnTo>
                    <a:lnTo>
                      <a:pt x="16" y="55"/>
                    </a:lnTo>
                    <a:lnTo>
                      <a:pt x="8" y="65"/>
                    </a:lnTo>
                    <a:lnTo>
                      <a:pt x="8" y="46"/>
                    </a:lnTo>
                    <a:lnTo>
                      <a:pt x="0" y="36"/>
                    </a:lnTo>
                    <a:lnTo>
                      <a:pt x="7" y="15"/>
                    </a:lnTo>
                    <a:lnTo>
                      <a:pt x="19" y="0"/>
                    </a:lnTo>
                    <a:lnTo>
                      <a:pt x="31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09" name="Freeform 71"/>
              <p:cNvSpPr>
                <a:spLocks/>
              </p:cNvSpPr>
              <p:nvPr/>
            </p:nvSpPr>
            <p:spPr bwMode="auto">
              <a:xfrm>
                <a:off x="5191443" y="2833886"/>
                <a:ext cx="190868" cy="82711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0" name="Freeform 72"/>
              <p:cNvSpPr>
                <a:spLocks/>
              </p:cNvSpPr>
              <p:nvPr/>
            </p:nvSpPr>
            <p:spPr bwMode="auto">
              <a:xfrm>
                <a:off x="4039863" y="3904345"/>
                <a:ext cx="125655" cy="209957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1" name="Freeform 73"/>
              <p:cNvSpPr>
                <a:spLocks/>
              </p:cNvSpPr>
              <p:nvPr/>
            </p:nvSpPr>
            <p:spPr bwMode="auto">
              <a:xfrm>
                <a:off x="3694704" y="3855037"/>
                <a:ext cx="211548" cy="174963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2" name="Freeform 74"/>
              <p:cNvSpPr>
                <a:spLocks/>
              </p:cNvSpPr>
              <p:nvPr/>
            </p:nvSpPr>
            <p:spPr bwMode="auto">
              <a:xfrm>
                <a:off x="3645397" y="3812091"/>
                <a:ext cx="87484" cy="25449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3" name="Freeform 75"/>
              <p:cNvSpPr>
                <a:spLocks/>
              </p:cNvSpPr>
              <p:nvPr/>
            </p:nvSpPr>
            <p:spPr bwMode="auto">
              <a:xfrm>
                <a:off x="3650171" y="3853447"/>
                <a:ext cx="85893" cy="52489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4" name="Freeform 76"/>
              <p:cNvSpPr>
                <a:spLocks/>
              </p:cNvSpPr>
              <p:nvPr/>
            </p:nvSpPr>
            <p:spPr bwMode="auto">
              <a:xfrm>
                <a:off x="4405695" y="4195423"/>
                <a:ext cx="58854" cy="4135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5" name="Freeform 77"/>
              <p:cNvSpPr>
                <a:spLocks/>
              </p:cNvSpPr>
              <p:nvPr/>
            </p:nvSpPr>
            <p:spPr bwMode="auto">
              <a:xfrm>
                <a:off x="4781072" y="3091558"/>
                <a:ext cx="76348" cy="25449"/>
              </a:xfrm>
              <a:custGeom>
                <a:avLst/>
                <a:gdLst>
                  <a:gd name="T0" fmla="*/ 2 w 48"/>
                  <a:gd name="T1" fmla="*/ 0 h 16"/>
                  <a:gd name="T2" fmla="*/ 12 w 48"/>
                  <a:gd name="T3" fmla="*/ 7 h 16"/>
                  <a:gd name="T4" fmla="*/ 25 w 48"/>
                  <a:gd name="T5" fmla="*/ 6 h 16"/>
                  <a:gd name="T6" fmla="*/ 39 w 48"/>
                  <a:gd name="T7" fmla="*/ 7 h 16"/>
                  <a:gd name="T8" fmla="*/ 38 w 48"/>
                  <a:gd name="T9" fmla="*/ 11 h 16"/>
                  <a:gd name="T10" fmla="*/ 48 w 48"/>
                  <a:gd name="T11" fmla="*/ 8 h 16"/>
                  <a:gd name="T12" fmla="*/ 46 w 48"/>
                  <a:gd name="T13" fmla="*/ 14 h 16"/>
                  <a:gd name="T14" fmla="*/ 21 w 48"/>
                  <a:gd name="T15" fmla="*/ 16 h 16"/>
                  <a:gd name="T16" fmla="*/ 21 w 48"/>
                  <a:gd name="T17" fmla="*/ 13 h 16"/>
                  <a:gd name="T18" fmla="*/ 0 w 48"/>
                  <a:gd name="T19" fmla="*/ 9 h 16"/>
                  <a:gd name="T20" fmla="*/ 2 w 48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16">
                    <a:moveTo>
                      <a:pt x="2" y="0"/>
                    </a:moveTo>
                    <a:lnTo>
                      <a:pt x="12" y="7"/>
                    </a:lnTo>
                    <a:lnTo>
                      <a:pt x="25" y="6"/>
                    </a:lnTo>
                    <a:lnTo>
                      <a:pt x="39" y="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6" name="Freeform 78"/>
              <p:cNvSpPr>
                <a:spLocks/>
              </p:cNvSpPr>
              <p:nvPr/>
            </p:nvSpPr>
            <p:spPr bwMode="auto">
              <a:xfrm>
                <a:off x="4677685" y="2891146"/>
                <a:ext cx="167012" cy="176556"/>
              </a:xfrm>
              <a:custGeom>
                <a:avLst/>
                <a:gdLst>
                  <a:gd name="T0" fmla="*/ 105 w 105"/>
                  <a:gd name="T1" fmla="*/ 5 h 111"/>
                  <a:gd name="T2" fmla="*/ 101 w 105"/>
                  <a:gd name="T3" fmla="*/ 18 h 111"/>
                  <a:gd name="T4" fmla="*/ 98 w 105"/>
                  <a:gd name="T5" fmla="*/ 20 h 111"/>
                  <a:gd name="T6" fmla="*/ 87 w 105"/>
                  <a:gd name="T7" fmla="*/ 20 h 111"/>
                  <a:gd name="T8" fmla="*/ 78 w 105"/>
                  <a:gd name="T9" fmla="*/ 18 h 111"/>
                  <a:gd name="T10" fmla="*/ 58 w 105"/>
                  <a:gd name="T11" fmla="*/ 23 h 111"/>
                  <a:gd name="T12" fmla="*/ 71 w 105"/>
                  <a:gd name="T13" fmla="*/ 35 h 111"/>
                  <a:gd name="T14" fmla="*/ 63 w 105"/>
                  <a:gd name="T15" fmla="*/ 38 h 111"/>
                  <a:gd name="T16" fmla="*/ 54 w 105"/>
                  <a:gd name="T17" fmla="*/ 38 h 111"/>
                  <a:gd name="T18" fmla="*/ 44 w 105"/>
                  <a:gd name="T19" fmla="*/ 28 h 111"/>
                  <a:gd name="T20" fmla="*/ 41 w 105"/>
                  <a:gd name="T21" fmla="*/ 32 h 111"/>
                  <a:gd name="T22" fmla="*/ 46 w 105"/>
                  <a:gd name="T23" fmla="*/ 44 h 111"/>
                  <a:gd name="T24" fmla="*/ 55 w 105"/>
                  <a:gd name="T25" fmla="*/ 54 h 111"/>
                  <a:gd name="T26" fmla="*/ 49 w 105"/>
                  <a:gd name="T27" fmla="*/ 59 h 111"/>
                  <a:gd name="T28" fmla="*/ 59 w 105"/>
                  <a:gd name="T29" fmla="*/ 68 h 111"/>
                  <a:gd name="T30" fmla="*/ 68 w 105"/>
                  <a:gd name="T31" fmla="*/ 74 h 111"/>
                  <a:gd name="T32" fmla="*/ 70 w 105"/>
                  <a:gd name="T33" fmla="*/ 86 h 111"/>
                  <a:gd name="T34" fmla="*/ 53 w 105"/>
                  <a:gd name="T35" fmla="*/ 80 h 111"/>
                  <a:gd name="T36" fmla="*/ 59 w 105"/>
                  <a:gd name="T37" fmla="*/ 91 h 111"/>
                  <a:gd name="T38" fmla="*/ 49 w 105"/>
                  <a:gd name="T39" fmla="*/ 93 h 111"/>
                  <a:gd name="T40" fmla="*/ 57 w 105"/>
                  <a:gd name="T41" fmla="*/ 111 h 111"/>
                  <a:gd name="T42" fmla="*/ 45 w 105"/>
                  <a:gd name="T43" fmla="*/ 111 h 111"/>
                  <a:gd name="T44" fmla="*/ 30 w 105"/>
                  <a:gd name="T45" fmla="*/ 102 h 111"/>
                  <a:gd name="T46" fmla="*/ 23 w 105"/>
                  <a:gd name="T47" fmla="*/ 86 h 111"/>
                  <a:gd name="T48" fmla="*/ 19 w 105"/>
                  <a:gd name="T49" fmla="*/ 72 h 111"/>
                  <a:gd name="T50" fmla="*/ 11 w 105"/>
                  <a:gd name="T51" fmla="*/ 63 h 111"/>
                  <a:gd name="T52" fmla="*/ 2 w 105"/>
                  <a:gd name="T53" fmla="*/ 51 h 111"/>
                  <a:gd name="T54" fmla="*/ 0 w 105"/>
                  <a:gd name="T55" fmla="*/ 45 h 111"/>
                  <a:gd name="T56" fmla="*/ 7 w 105"/>
                  <a:gd name="T57" fmla="*/ 35 h 111"/>
                  <a:gd name="T58" fmla="*/ 7 w 105"/>
                  <a:gd name="T59" fmla="*/ 28 h 111"/>
                  <a:gd name="T60" fmla="*/ 13 w 105"/>
                  <a:gd name="T61" fmla="*/ 26 h 111"/>
                  <a:gd name="T62" fmla="*/ 13 w 105"/>
                  <a:gd name="T63" fmla="*/ 20 h 111"/>
                  <a:gd name="T64" fmla="*/ 24 w 105"/>
                  <a:gd name="T65" fmla="*/ 18 h 111"/>
                  <a:gd name="T66" fmla="*/ 30 w 105"/>
                  <a:gd name="T67" fmla="*/ 14 h 111"/>
                  <a:gd name="T68" fmla="*/ 39 w 105"/>
                  <a:gd name="T69" fmla="*/ 14 h 111"/>
                  <a:gd name="T70" fmla="*/ 41 w 105"/>
                  <a:gd name="T71" fmla="*/ 10 h 111"/>
                  <a:gd name="T72" fmla="*/ 44 w 105"/>
                  <a:gd name="T73" fmla="*/ 10 h 111"/>
                  <a:gd name="T74" fmla="*/ 57 w 105"/>
                  <a:gd name="T75" fmla="*/ 10 h 111"/>
                  <a:gd name="T76" fmla="*/ 70 w 105"/>
                  <a:gd name="T77" fmla="*/ 5 h 111"/>
                  <a:gd name="T78" fmla="*/ 82 w 105"/>
                  <a:gd name="T79" fmla="*/ 12 h 111"/>
                  <a:gd name="T80" fmla="*/ 97 w 105"/>
                  <a:gd name="T81" fmla="*/ 10 h 111"/>
                  <a:gd name="T82" fmla="*/ 96 w 105"/>
                  <a:gd name="T83" fmla="*/ 0 h 111"/>
                  <a:gd name="T84" fmla="*/ 105 w 105"/>
                  <a:gd name="T85" fmla="*/ 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111">
                    <a:moveTo>
                      <a:pt x="105" y="5"/>
                    </a:moveTo>
                    <a:lnTo>
                      <a:pt x="101" y="18"/>
                    </a:lnTo>
                    <a:lnTo>
                      <a:pt x="98" y="20"/>
                    </a:lnTo>
                    <a:lnTo>
                      <a:pt x="87" y="20"/>
                    </a:lnTo>
                    <a:lnTo>
                      <a:pt x="78" y="18"/>
                    </a:lnTo>
                    <a:lnTo>
                      <a:pt x="58" y="23"/>
                    </a:lnTo>
                    <a:lnTo>
                      <a:pt x="71" y="35"/>
                    </a:lnTo>
                    <a:lnTo>
                      <a:pt x="63" y="38"/>
                    </a:lnTo>
                    <a:lnTo>
                      <a:pt x="54" y="38"/>
                    </a:lnTo>
                    <a:lnTo>
                      <a:pt x="44" y="28"/>
                    </a:lnTo>
                    <a:lnTo>
                      <a:pt x="41" y="32"/>
                    </a:lnTo>
                    <a:lnTo>
                      <a:pt x="46" y="44"/>
                    </a:lnTo>
                    <a:lnTo>
                      <a:pt x="55" y="54"/>
                    </a:lnTo>
                    <a:lnTo>
                      <a:pt x="49" y="59"/>
                    </a:lnTo>
                    <a:lnTo>
                      <a:pt x="59" y="68"/>
                    </a:lnTo>
                    <a:lnTo>
                      <a:pt x="68" y="74"/>
                    </a:lnTo>
                    <a:lnTo>
                      <a:pt x="70" y="86"/>
                    </a:lnTo>
                    <a:lnTo>
                      <a:pt x="53" y="80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57" y="111"/>
                    </a:lnTo>
                    <a:lnTo>
                      <a:pt x="45" y="111"/>
                    </a:lnTo>
                    <a:lnTo>
                      <a:pt x="30" y="102"/>
                    </a:lnTo>
                    <a:lnTo>
                      <a:pt x="23" y="86"/>
                    </a:lnTo>
                    <a:lnTo>
                      <a:pt x="19" y="72"/>
                    </a:lnTo>
                    <a:lnTo>
                      <a:pt x="11" y="63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4" y="18"/>
                    </a:lnTo>
                    <a:lnTo>
                      <a:pt x="30" y="14"/>
                    </a:lnTo>
                    <a:lnTo>
                      <a:pt x="39" y="14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5"/>
                    </a:lnTo>
                    <a:lnTo>
                      <a:pt x="82" y="12"/>
                    </a:lnTo>
                    <a:lnTo>
                      <a:pt x="97" y="10"/>
                    </a:lnTo>
                    <a:lnTo>
                      <a:pt x="96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7" name="Freeform 79"/>
              <p:cNvSpPr>
                <a:spLocks/>
              </p:cNvSpPr>
              <p:nvPr/>
            </p:nvSpPr>
            <p:spPr bwMode="auto">
              <a:xfrm>
                <a:off x="2759445" y="1698211"/>
                <a:ext cx="1156354" cy="6107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8" name="Freeform 80"/>
              <p:cNvSpPr>
                <a:spLocks/>
              </p:cNvSpPr>
              <p:nvPr/>
            </p:nvSpPr>
            <p:spPr bwMode="auto">
              <a:xfrm>
                <a:off x="1463120" y="3681665"/>
                <a:ext cx="119293" cy="135201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19" name="Freeform 81"/>
              <p:cNvSpPr>
                <a:spLocks/>
              </p:cNvSpPr>
              <p:nvPr/>
            </p:nvSpPr>
            <p:spPr bwMode="auto">
              <a:xfrm>
                <a:off x="2342711" y="3995010"/>
                <a:ext cx="139970" cy="233816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0" name="Freeform 82"/>
              <p:cNvSpPr>
                <a:spLocks/>
              </p:cNvSpPr>
              <p:nvPr/>
            </p:nvSpPr>
            <p:spPr bwMode="auto">
              <a:xfrm>
                <a:off x="1545830" y="3742107"/>
                <a:ext cx="181326" cy="100208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1" name="Freeform 83"/>
              <p:cNvSpPr>
                <a:spLocks/>
              </p:cNvSpPr>
              <p:nvPr/>
            </p:nvSpPr>
            <p:spPr bwMode="auto">
              <a:xfrm>
                <a:off x="4491588" y="2738453"/>
                <a:ext cx="149514" cy="130428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2" name="Freeform 84"/>
              <p:cNvSpPr>
                <a:spLocks/>
              </p:cNvSpPr>
              <p:nvPr/>
            </p:nvSpPr>
            <p:spPr bwMode="auto">
              <a:xfrm>
                <a:off x="1989602" y="3613272"/>
                <a:ext cx="85893" cy="62032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3" name="Freeform 85"/>
              <p:cNvSpPr>
                <a:spLocks/>
              </p:cNvSpPr>
              <p:nvPr/>
            </p:nvSpPr>
            <p:spPr bwMode="auto">
              <a:xfrm>
                <a:off x="4553621" y="2670057"/>
                <a:ext cx="165420" cy="92254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4" name="Freeform 86"/>
              <p:cNvSpPr>
                <a:spLocks noEditPoints="1"/>
              </p:cNvSpPr>
              <p:nvPr/>
            </p:nvSpPr>
            <p:spPr bwMode="auto">
              <a:xfrm>
                <a:off x="6915634" y="4090444"/>
                <a:ext cx="1337681" cy="52330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solidFill>
                <a:schemeClr val="accent4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5" name="Freeform 87"/>
              <p:cNvSpPr>
                <a:spLocks/>
              </p:cNvSpPr>
              <p:nvPr/>
            </p:nvSpPr>
            <p:spPr bwMode="auto">
              <a:xfrm>
                <a:off x="6077396" y="3097921"/>
                <a:ext cx="801654" cy="909811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6" name="Freeform 88"/>
              <p:cNvSpPr>
                <a:spLocks/>
              </p:cNvSpPr>
              <p:nvPr/>
            </p:nvSpPr>
            <p:spPr bwMode="auto">
              <a:xfrm>
                <a:off x="3883986" y="2461690"/>
                <a:ext cx="100207" cy="109751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7" name="Freeform 89"/>
              <p:cNvSpPr>
                <a:spLocks/>
              </p:cNvSpPr>
              <p:nvPr/>
            </p:nvSpPr>
            <p:spPr bwMode="auto">
              <a:xfrm>
                <a:off x="5325052" y="2959541"/>
                <a:ext cx="599651" cy="481947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8" name="Freeform 90"/>
              <p:cNvSpPr>
                <a:spLocks/>
              </p:cNvSpPr>
              <p:nvPr/>
            </p:nvSpPr>
            <p:spPr bwMode="auto">
              <a:xfrm>
                <a:off x="5208941" y="3035889"/>
                <a:ext cx="286305" cy="273580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29" name="Freeform 91"/>
              <p:cNvSpPr>
                <a:spLocks/>
              </p:cNvSpPr>
              <p:nvPr/>
            </p:nvSpPr>
            <p:spPr bwMode="auto">
              <a:xfrm>
                <a:off x="3597682" y="2116535"/>
                <a:ext cx="235407" cy="89072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0" name="Freeform 92"/>
              <p:cNvSpPr>
                <a:spLocks/>
              </p:cNvSpPr>
              <p:nvPr/>
            </p:nvSpPr>
            <p:spPr bwMode="auto">
              <a:xfrm>
                <a:off x="5089645" y="3171087"/>
                <a:ext cx="38174" cy="125655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1" name="Freeform 93"/>
              <p:cNvSpPr>
                <a:spLocks/>
              </p:cNvSpPr>
              <p:nvPr/>
            </p:nvSpPr>
            <p:spPr bwMode="auto">
              <a:xfrm>
                <a:off x="4472499" y="3008849"/>
                <a:ext cx="82710" cy="52489"/>
              </a:xfrm>
              <a:custGeom>
                <a:avLst/>
                <a:gdLst>
                  <a:gd name="T0" fmla="*/ 52 w 52"/>
                  <a:gd name="T1" fmla="*/ 0 h 33"/>
                  <a:gd name="T2" fmla="*/ 47 w 52"/>
                  <a:gd name="T3" fmla="*/ 16 h 33"/>
                  <a:gd name="T4" fmla="*/ 50 w 52"/>
                  <a:gd name="T5" fmla="*/ 23 h 33"/>
                  <a:gd name="T6" fmla="*/ 47 w 52"/>
                  <a:gd name="T7" fmla="*/ 33 h 33"/>
                  <a:gd name="T8" fmla="*/ 33 w 52"/>
                  <a:gd name="T9" fmla="*/ 25 h 33"/>
                  <a:gd name="T10" fmla="*/ 24 w 52"/>
                  <a:gd name="T11" fmla="*/ 23 h 33"/>
                  <a:gd name="T12" fmla="*/ 0 w 52"/>
                  <a:gd name="T13" fmla="*/ 13 h 33"/>
                  <a:gd name="T14" fmla="*/ 2 w 52"/>
                  <a:gd name="T15" fmla="*/ 2 h 33"/>
                  <a:gd name="T16" fmla="*/ 22 w 52"/>
                  <a:gd name="T17" fmla="*/ 4 h 33"/>
                  <a:gd name="T18" fmla="*/ 39 w 52"/>
                  <a:gd name="T19" fmla="*/ 2 h 33"/>
                  <a:gd name="T20" fmla="*/ 52 w 52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33">
                    <a:moveTo>
                      <a:pt x="52" y="0"/>
                    </a:moveTo>
                    <a:lnTo>
                      <a:pt x="47" y="16"/>
                    </a:lnTo>
                    <a:lnTo>
                      <a:pt x="50" y="23"/>
                    </a:lnTo>
                    <a:lnTo>
                      <a:pt x="47" y="33"/>
                    </a:lnTo>
                    <a:lnTo>
                      <a:pt x="33" y="25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2" y="2"/>
                    </a:lnTo>
                    <a:lnTo>
                      <a:pt x="22" y="4"/>
                    </a:lnTo>
                    <a:lnTo>
                      <a:pt x="3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2" name="Freeform 94"/>
              <p:cNvSpPr>
                <a:spLocks/>
              </p:cNvSpPr>
              <p:nvPr/>
            </p:nvSpPr>
            <p:spPr bwMode="auto">
              <a:xfrm>
                <a:off x="4353206" y="2910234"/>
                <a:ext cx="44536" cy="76348"/>
              </a:xfrm>
              <a:custGeom>
                <a:avLst/>
                <a:gdLst>
                  <a:gd name="T0" fmla="*/ 17 w 28"/>
                  <a:gd name="T1" fmla="*/ 0 h 48"/>
                  <a:gd name="T2" fmla="*/ 28 w 28"/>
                  <a:gd name="T3" fmla="*/ 15 h 48"/>
                  <a:gd name="T4" fmla="*/ 27 w 28"/>
                  <a:gd name="T5" fmla="*/ 42 h 48"/>
                  <a:gd name="T6" fmla="*/ 19 w 28"/>
                  <a:gd name="T7" fmla="*/ 41 h 48"/>
                  <a:gd name="T8" fmla="*/ 12 w 28"/>
                  <a:gd name="T9" fmla="*/ 48 h 48"/>
                  <a:gd name="T10" fmla="*/ 6 w 28"/>
                  <a:gd name="T11" fmla="*/ 43 h 48"/>
                  <a:gd name="T12" fmla="*/ 4 w 28"/>
                  <a:gd name="T13" fmla="*/ 18 h 48"/>
                  <a:gd name="T14" fmla="*/ 0 w 28"/>
                  <a:gd name="T15" fmla="*/ 6 h 48"/>
                  <a:gd name="T16" fmla="*/ 9 w 28"/>
                  <a:gd name="T17" fmla="*/ 7 h 48"/>
                  <a:gd name="T18" fmla="*/ 17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17" y="0"/>
                    </a:moveTo>
                    <a:lnTo>
                      <a:pt x="28" y="15"/>
                    </a:lnTo>
                    <a:lnTo>
                      <a:pt x="27" y="42"/>
                    </a:lnTo>
                    <a:lnTo>
                      <a:pt x="19" y="41"/>
                    </a:lnTo>
                    <a:lnTo>
                      <a:pt x="12" y="48"/>
                    </a:lnTo>
                    <a:lnTo>
                      <a:pt x="6" y="43"/>
                    </a:lnTo>
                    <a:lnTo>
                      <a:pt x="4" y="18"/>
                    </a:lnTo>
                    <a:lnTo>
                      <a:pt x="0" y="6"/>
                    </a:lnTo>
                    <a:lnTo>
                      <a:pt x="9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3" name="Freeform 95"/>
              <p:cNvSpPr>
                <a:spLocks/>
              </p:cNvSpPr>
              <p:nvPr/>
            </p:nvSpPr>
            <p:spPr bwMode="auto">
              <a:xfrm>
                <a:off x="4311852" y="2719364"/>
                <a:ext cx="319708" cy="299030"/>
              </a:xfrm>
              <a:custGeom>
                <a:avLst/>
                <a:gdLst>
                  <a:gd name="T0" fmla="*/ 114 w 201"/>
                  <a:gd name="T1" fmla="*/ 12 h 188"/>
                  <a:gd name="T2" fmla="*/ 117 w 201"/>
                  <a:gd name="T3" fmla="*/ 31 h 188"/>
                  <a:gd name="T4" fmla="*/ 91 w 201"/>
                  <a:gd name="T5" fmla="*/ 35 h 188"/>
                  <a:gd name="T6" fmla="*/ 91 w 201"/>
                  <a:gd name="T7" fmla="*/ 51 h 188"/>
                  <a:gd name="T8" fmla="*/ 113 w 201"/>
                  <a:gd name="T9" fmla="*/ 72 h 188"/>
                  <a:gd name="T10" fmla="*/ 142 w 201"/>
                  <a:gd name="T11" fmla="*/ 105 h 188"/>
                  <a:gd name="T12" fmla="*/ 160 w 201"/>
                  <a:gd name="T13" fmla="*/ 110 h 188"/>
                  <a:gd name="T14" fmla="*/ 171 w 201"/>
                  <a:gd name="T15" fmla="*/ 121 h 188"/>
                  <a:gd name="T16" fmla="*/ 199 w 201"/>
                  <a:gd name="T17" fmla="*/ 138 h 188"/>
                  <a:gd name="T18" fmla="*/ 198 w 201"/>
                  <a:gd name="T19" fmla="*/ 149 h 188"/>
                  <a:gd name="T20" fmla="*/ 173 w 201"/>
                  <a:gd name="T21" fmla="*/ 136 h 188"/>
                  <a:gd name="T22" fmla="*/ 180 w 201"/>
                  <a:gd name="T23" fmla="*/ 157 h 188"/>
                  <a:gd name="T24" fmla="*/ 172 w 201"/>
                  <a:gd name="T25" fmla="*/ 169 h 188"/>
                  <a:gd name="T26" fmla="*/ 156 w 201"/>
                  <a:gd name="T27" fmla="*/ 188 h 188"/>
                  <a:gd name="T28" fmla="*/ 159 w 201"/>
                  <a:gd name="T29" fmla="*/ 171 h 188"/>
                  <a:gd name="T30" fmla="*/ 155 w 201"/>
                  <a:gd name="T31" fmla="*/ 155 h 188"/>
                  <a:gd name="T32" fmla="*/ 142 w 201"/>
                  <a:gd name="T33" fmla="*/ 142 h 188"/>
                  <a:gd name="T34" fmla="*/ 125 w 201"/>
                  <a:gd name="T35" fmla="*/ 129 h 188"/>
                  <a:gd name="T36" fmla="*/ 105 w 201"/>
                  <a:gd name="T37" fmla="*/ 120 h 188"/>
                  <a:gd name="T38" fmla="*/ 76 w 201"/>
                  <a:gd name="T39" fmla="*/ 97 h 188"/>
                  <a:gd name="T40" fmla="*/ 58 w 201"/>
                  <a:gd name="T41" fmla="*/ 65 h 188"/>
                  <a:gd name="T42" fmla="*/ 35 w 201"/>
                  <a:gd name="T43" fmla="*/ 56 h 188"/>
                  <a:gd name="T44" fmla="*/ 19 w 201"/>
                  <a:gd name="T45" fmla="*/ 68 h 188"/>
                  <a:gd name="T46" fmla="*/ 13 w 201"/>
                  <a:gd name="T47" fmla="*/ 61 h 188"/>
                  <a:gd name="T48" fmla="*/ 0 w 201"/>
                  <a:gd name="T49" fmla="*/ 42 h 188"/>
                  <a:gd name="T50" fmla="*/ 0 w 201"/>
                  <a:gd name="T51" fmla="*/ 28 h 188"/>
                  <a:gd name="T52" fmla="*/ 8 w 201"/>
                  <a:gd name="T53" fmla="*/ 27 h 188"/>
                  <a:gd name="T54" fmla="*/ 25 w 201"/>
                  <a:gd name="T55" fmla="*/ 19 h 188"/>
                  <a:gd name="T56" fmla="*/ 35 w 201"/>
                  <a:gd name="T57" fmla="*/ 22 h 188"/>
                  <a:gd name="T58" fmla="*/ 51 w 201"/>
                  <a:gd name="T59" fmla="*/ 16 h 188"/>
                  <a:gd name="T60" fmla="*/ 58 w 201"/>
                  <a:gd name="T61" fmla="*/ 4 h 188"/>
                  <a:gd name="T62" fmla="*/ 70 w 201"/>
                  <a:gd name="T63" fmla="*/ 3 h 188"/>
                  <a:gd name="T64" fmla="*/ 90 w 201"/>
                  <a:gd name="T65" fmla="*/ 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188">
                    <a:moveTo>
                      <a:pt x="90" y="7"/>
                    </a:moveTo>
                    <a:lnTo>
                      <a:pt x="114" y="12"/>
                    </a:lnTo>
                    <a:lnTo>
                      <a:pt x="113" y="22"/>
                    </a:lnTo>
                    <a:lnTo>
                      <a:pt x="117" y="31"/>
                    </a:lnTo>
                    <a:lnTo>
                      <a:pt x="104" y="28"/>
                    </a:lnTo>
                    <a:lnTo>
                      <a:pt x="91" y="35"/>
                    </a:lnTo>
                    <a:lnTo>
                      <a:pt x="93" y="45"/>
                    </a:lnTo>
                    <a:lnTo>
                      <a:pt x="91" y="51"/>
                    </a:lnTo>
                    <a:lnTo>
                      <a:pt x="97" y="61"/>
                    </a:lnTo>
                    <a:lnTo>
                      <a:pt x="113" y="72"/>
                    </a:lnTo>
                    <a:lnTo>
                      <a:pt x="122" y="89"/>
                    </a:lnTo>
                    <a:lnTo>
                      <a:pt x="142" y="105"/>
                    </a:lnTo>
                    <a:lnTo>
                      <a:pt x="155" y="105"/>
                    </a:lnTo>
                    <a:lnTo>
                      <a:pt x="160" y="110"/>
                    </a:lnTo>
                    <a:lnTo>
                      <a:pt x="155" y="114"/>
                    </a:lnTo>
                    <a:lnTo>
                      <a:pt x="171" y="121"/>
                    </a:lnTo>
                    <a:lnTo>
                      <a:pt x="183" y="127"/>
                    </a:lnTo>
                    <a:lnTo>
                      <a:pt x="199" y="138"/>
                    </a:lnTo>
                    <a:lnTo>
                      <a:pt x="201" y="142"/>
                    </a:lnTo>
                    <a:lnTo>
                      <a:pt x="198" y="149"/>
                    </a:lnTo>
                    <a:lnTo>
                      <a:pt x="188" y="140"/>
                    </a:lnTo>
                    <a:lnTo>
                      <a:pt x="173" y="136"/>
                    </a:lnTo>
                    <a:lnTo>
                      <a:pt x="167" y="150"/>
                    </a:lnTo>
                    <a:lnTo>
                      <a:pt x="180" y="157"/>
                    </a:lnTo>
                    <a:lnTo>
                      <a:pt x="179" y="168"/>
                    </a:lnTo>
                    <a:lnTo>
                      <a:pt x="172" y="169"/>
                    </a:lnTo>
                    <a:lnTo>
                      <a:pt x="163" y="187"/>
                    </a:lnTo>
                    <a:lnTo>
                      <a:pt x="156" y="188"/>
                    </a:lnTo>
                    <a:lnTo>
                      <a:pt x="156" y="182"/>
                    </a:lnTo>
                    <a:lnTo>
                      <a:pt x="159" y="171"/>
                    </a:lnTo>
                    <a:lnTo>
                      <a:pt x="162" y="167"/>
                    </a:lnTo>
                    <a:lnTo>
                      <a:pt x="155" y="155"/>
                    </a:lnTo>
                    <a:lnTo>
                      <a:pt x="149" y="144"/>
                    </a:lnTo>
                    <a:lnTo>
                      <a:pt x="142" y="142"/>
                    </a:lnTo>
                    <a:lnTo>
                      <a:pt x="136" y="133"/>
                    </a:lnTo>
                    <a:lnTo>
                      <a:pt x="125" y="129"/>
                    </a:lnTo>
                    <a:lnTo>
                      <a:pt x="118" y="121"/>
                    </a:lnTo>
                    <a:lnTo>
                      <a:pt x="105" y="120"/>
                    </a:lnTo>
                    <a:lnTo>
                      <a:pt x="91" y="110"/>
                    </a:lnTo>
                    <a:lnTo>
                      <a:pt x="76" y="97"/>
                    </a:lnTo>
                    <a:lnTo>
                      <a:pt x="64" y="85"/>
                    </a:lnTo>
                    <a:lnTo>
                      <a:pt x="58" y="65"/>
                    </a:lnTo>
                    <a:lnTo>
                      <a:pt x="49" y="63"/>
                    </a:lnTo>
                    <a:lnTo>
                      <a:pt x="35" y="56"/>
                    </a:lnTo>
                    <a:lnTo>
                      <a:pt x="28" y="58"/>
                    </a:lnTo>
                    <a:lnTo>
                      <a:pt x="19" y="68"/>
                    </a:lnTo>
                    <a:lnTo>
                      <a:pt x="12" y="69"/>
                    </a:lnTo>
                    <a:lnTo>
                      <a:pt x="13" y="61"/>
                    </a:lnTo>
                    <a:lnTo>
                      <a:pt x="4" y="58"/>
                    </a:lnTo>
                    <a:lnTo>
                      <a:pt x="0" y="42"/>
                    </a:lnTo>
                    <a:lnTo>
                      <a:pt x="5" y="36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8" y="27"/>
                    </a:lnTo>
                    <a:lnTo>
                      <a:pt x="16" y="26"/>
                    </a:lnTo>
                    <a:lnTo>
                      <a:pt x="25" y="19"/>
                    </a:lnTo>
                    <a:lnTo>
                      <a:pt x="27" y="22"/>
                    </a:lnTo>
                    <a:lnTo>
                      <a:pt x="35" y="22"/>
                    </a:lnTo>
                    <a:lnTo>
                      <a:pt x="38" y="13"/>
                    </a:lnTo>
                    <a:lnTo>
                      <a:pt x="51" y="16"/>
                    </a:lnTo>
                    <a:lnTo>
                      <a:pt x="58" y="12"/>
                    </a:lnTo>
                    <a:lnTo>
                      <a:pt x="58" y="4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4" name="Freeform 96"/>
              <p:cNvSpPr>
                <a:spLocks/>
              </p:cNvSpPr>
              <p:nvPr/>
            </p:nvSpPr>
            <p:spPr bwMode="auto">
              <a:xfrm>
                <a:off x="1878262" y="3659395"/>
                <a:ext cx="60442" cy="27040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5" name="Freeform 97"/>
              <p:cNvSpPr>
                <a:spLocks/>
              </p:cNvSpPr>
              <p:nvPr/>
            </p:nvSpPr>
            <p:spPr bwMode="auto">
              <a:xfrm>
                <a:off x="5113507" y="3167908"/>
                <a:ext cx="111340" cy="138382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6" name="Freeform 98"/>
              <p:cNvSpPr>
                <a:spLocks/>
              </p:cNvSpPr>
              <p:nvPr/>
            </p:nvSpPr>
            <p:spPr bwMode="auto">
              <a:xfrm>
                <a:off x="7798407" y="3136095"/>
                <a:ext cx="60442" cy="54080"/>
              </a:xfrm>
              <a:custGeom>
                <a:avLst/>
                <a:gdLst>
                  <a:gd name="T0" fmla="*/ 33 w 38"/>
                  <a:gd name="T1" fmla="*/ 4 h 34"/>
                  <a:gd name="T2" fmla="*/ 38 w 38"/>
                  <a:gd name="T3" fmla="*/ 11 h 34"/>
                  <a:gd name="T4" fmla="*/ 34 w 38"/>
                  <a:gd name="T5" fmla="*/ 24 h 34"/>
                  <a:gd name="T6" fmla="*/ 24 w 38"/>
                  <a:gd name="T7" fmla="*/ 17 h 34"/>
                  <a:gd name="T8" fmla="*/ 17 w 38"/>
                  <a:gd name="T9" fmla="*/ 22 h 34"/>
                  <a:gd name="T10" fmla="*/ 17 w 38"/>
                  <a:gd name="T11" fmla="*/ 34 h 34"/>
                  <a:gd name="T12" fmla="*/ 4 w 38"/>
                  <a:gd name="T13" fmla="*/ 28 h 34"/>
                  <a:gd name="T14" fmla="*/ 0 w 38"/>
                  <a:gd name="T15" fmla="*/ 18 h 34"/>
                  <a:gd name="T16" fmla="*/ 4 w 38"/>
                  <a:gd name="T17" fmla="*/ 6 h 34"/>
                  <a:gd name="T18" fmla="*/ 15 w 38"/>
                  <a:gd name="T19" fmla="*/ 8 h 34"/>
                  <a:gd name="T20" fmla="*/ 19 w 38"/>
                  <a:gd name="T21" fmla="*/ 0 h 34"/>
                  <a:gd name="T22" fmla="*/ 33 w 38"/>
                  <a:gd name="T2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4">
                    <a:moveTo>
                      <a:pt x="33" y="4"/>
                    </a:moveTo>
                    <a:lnTo>
                      <a:pt x="38" y="11"/>
                    </a:lnTo>
                    <a:lnTo>
                      <a:pt x="34" y="24"/>
                    </a:lnTo>
                    <a:lnTo>
                      <a:pt x="24" y="17"/>
                    </a:lnTo>
                    <a:lnTo>
                      <a:pt x="17" y="22"/>
                    </a:lnTo>
                    <a:lnTo>
                      <a:pt x="17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6"/>
                    </a:lnTo>
                    <a:lnTo>
                      <a:pt x="15" y="8"/>
                    </a:lnTo>
                    <a:lnTo>
                      <a:pt x="19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7" name="Freeform 99"/>
              <p:cNvSpPr>
                <a:spLocks/>
              </p:cNvSpPr>
              <p:nvPr/>
            </p:nvSpPr>
            <p:spPr bwMode="auto">
              <a:xfrm>
                <a:off x="7718879" y="2905461"/>
                <a:ext cx="276760" cy="340383"/>
              </a:xfrm>
              <a:custGeom>
                <a:avLst/>
                <a:gdLst>
                  <a:gd name="T0" fmla="*/ 164 w 174"/>
                  <a:gd name="T1" fmla="*/ 87 h 214"/>
                  <a:gd name="T2" fmla="*/ 166 w 174"/>
                  <a:gd name="T3" fmla="*/ 104 h 214"/>
                  <a:gd name="T4" fmla="*/ 174 w 174"/>
                  <a:gd name="T5" fmla="*/ 114 h 214"/>
                  <a:gd name="T6" fmla="*/ 171 w 174"/>
                  <a:gd name="T7" fmla="*/ 129 h 214"/>
                  <a:gd name="T8" fmla="*/ 154 w 174"/>
                  <a:gd name="T9" fmla="*/ 139 h 214"/>
                  <a:gd name="T10" fmla="*/ 124 w 174"/>
                  <a:gd name="T11" fmla="*/ 140 h 214"/>
                  <a:gd name="T12" fmla="*/ 109 w 174"/>
                  <a:gd name="T13" fmla="*/ 163 h 214"/>
                  <a:gd name="T14" fmla="*/ 94 w 174"/>
                  <a:gd name="T15" fmla="*/ 155 h 214"/>
                  <a:gd name="T16" fmla="*/ 87 w 174"/>
                  <a:gd name="T17" fmla="*/ 140 h 214"/>
                  <a:gd name="T18" fmla="*/ 59 w 174"/>
                  <a:gd name="T19" fmla="*/ 145 h 214"/>
                  <a:gd name="T20" fmla="*/ 42 w 174"/>
                  <a:gd name="T21" fmla="*/ 154 h 214"/>
                  <a:gd name="T22" fmla="*/ 22 w 174"/>
                  <a:gd name="T23" fmla="*/ 155 h 214"/>
                  <a:gd name="T24" fmla="*/ 46 w 174"/>
                  <a:gd name="T25" fmla="*/ 170 h 214"/>
                  <a:gd name="T26" fmla="*/ 48 w 174"/>
                  <a:gd name="T27" fmla="*/ 205 h 214"/>
                  <a:gd name="T28" fmla="*/ 40 w 174"/>
                  <a:gd name="T29" fmla="*/ 214 h 214"/>
                  <a:gd name="T30" fmla="*/ 28 w 174"/>
                  <a:gd name="T31" fmla="*/ 206 h 214"/>
                  <a:gd name="T32" fmla="*/ 26 w 174"/>
                  <a:gd name="T33" fmla="*/ 187 h 214"/>
                  <a:gd name="T34" fmla="*/ 12 w 174"/>
                  <a:gd name="T35" fmla="*/ 181 h 214"/>
                  <a:gd name="T36" fmla="*/ 0 w 174"/>
                  <a:gd name="T37" fmla="*/ 167 h 214"/>
                  <a:gd name="T38" fmla="*/ 14 w 174"/>
                  <a:gd name="T39" fmla="*/ 160 h 214"/>
                  <a:gd name="T40" fmla="*/ 17 w 174"/>
                  <a:gd name="T41" fmla="*/ 148 h 214"/>
                  <a:gd name="T42" fmla="*/ 30 w 174"/>
                  <a:gd name="T43" fmla="*/ 137 h 214"/>
                  <a:gd name="T44" fmla="*/ 37 w 174"/>
                  <a:gd name="T45" fmla="*/ 123 h 214"/>
                  <a:gd name="T46" fmla="*/ 68 w 174"/>
                  <a:gd name="T47" fmla="*/ 117 h 214"/>
                  <a:gd name="T48" fmla="*/ 89 w 174"/>
                  <a:gd name="T49" fmla="*/ 121 h 214"/>
                  <a:gd name="T50" fmla="*/ 89 w 174"/>
                  <a:gd name="T51" fmla="*/ 84 h 214"/>
                  <a:gd name="T52" fmla="*/ 106 w 174"/>
                  <a:gd name="T53" fmla="*/ 94 h 214"/>
                  <a:gd name="T54" fmla="*/ 120 w 174"/>
                  <a:gd name="T55" fmla="*/ 73 h 214"/>
                  <a:gd name="T56" fmla="*/ 126 w 174"/>
                  <a:gd name="T57" fmla="*/ 65 h 214"/>
                  <a:gd name="T58" fmla="*/ 123 w 174"/>
                  <a:gd name="T59" fmla="*/ 40 h 214"/>
                  <a:gd name="T60" fmla="*/ 108 w 174"/>
                  <a:gd name="T61" fmla="*/ 17 h 214"/>
                  <a:gd name="T62" fmla="*/ 107 w 174"/>
                  <a:gd name="T63" fmla="*/ 4 h 214"/>
                  <a:gd name="T64" fmla="*/ 123 w 174"/>
                  <a:gd name="T65" fmla="*/ 0 h 214"/>
                  <a:gd name="T66" fmla="*/ 149 w 174"/>
                  <a:gd name="T67" fmla="*/ 29 h 214"/>
                  <a:gd name="T68" fmla="*/ 157 w 174"/>
                  <a:gd name="T69" fmla="*/ 45 h 214"/>
                  <a:gd name="T70" fmla="*/ 153 w 174"/>
                  <a:gd name="T71" fmla="*/ 66 h 214"/>
                  <a:gd name="T72" fmla="*/ 164 w 174"/>
                  <a:gd name="T73" fmla="*/ 8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214">
                    <a:moveTo>
                      <a:pt x="164" y="87"/>
                    </a:moveTo>
                    <a:lnTo>
                      <a:pt x="166" y="104"/>
                    </a:lnTo>
                    <a:lnTo>
                      <a:pt x="174" y="114"/>
                    </a:lnTo>
                    <a:lnTo>
                      <a:pt x="171" y="129"/>
                    </a:lnTo>
                    <a:lnTo>
                      <a:pt x="154" y="139"/>
                    </a:lnTo>
                    <a:lnTo>
                      <a:pt x="124" y="140"/>
                    </a:lnTo>
                    <a:lnTo>
                      <a:pt x="109" y="163"/>
                    </a:lnTo>
                    <a:lnTo>
                      <a:pt x="94" y="155"/>
                    </a:lnTo>
                    <a:lnTo>
                      <a:pt x="87" y="140"/>
                    </a:lnTo>
                    <a:lnTo>
                      <a:pt x="59" y="145"/>
                    </a:lnTo>
                    <a:lnTo>
                      <a:pt x="42" y="154"/>
                    </a:lnTo>
                    <a:lnTo>
                      <a:pt x="22" y="155"/>
                    </a:lnTo>
                    <a:lnTo>
                      <a:pt x="46" y="170"/>
                    </a:lnTo>
                    <a:lnTo>
                      <a:pt x="48" y="205"/>
                    </a:lnTo>
                    <a:lnTo>
                      <a:pt x="40" y="214"/>
                    </a:lnTo>
                    <a:lnTo>
                      <a:pt x="28" y="206"/>
                    </a:lnTo>
                    <a:lnTo>
                      <a:pt x="26" y="187"/>
                    </a:lnTo>
                    <a:lnTo>
                      <a:pt x="12" y="181"/>
                    </a:lnTo>
                    <a:lnTo>
                      <a:pt x="0" y="167"/>
                    </a:lnTo>
                    <a:lnTo>
                      <a:pt x="14" y="160"/>
                    </a:lnTo>
                    <a:lnTo>
                      <a:pt x="17" y="148"/>
                    </a:lnTo>
                    <a:lnTo>
                      <a:pt x="30" y="137"/>
                    </a:lnTo>
                    <a:lnTo>
                      <a:pt x="37" y="123"/>
                    </a:lnTo>
                    <a:lnTo>
                      <a:pt x="68" y="117"/>
                    </a:lnTo>
                    <a:lnTo>
                      <a:pt x="89" y="121"/>
                    </a:lnTo>
                    <a:lnTo>
                      <a:pt x="89" y="84"/>
                    </a:lnTo>
                    <a:lnTo>
                      <a:pt x="106" y="94"/>
                    </a:lnTo>
                    <a:lnTo>
                      <a:pt x="120" y="73"/>
                    </a:lnTo>
                    <a:lnTo>
                      <a:pt x="126" y="65"/>
                    </a:lnTo>
                    <a:lnTo>
                      <a:pt x="123" y="40"/>
                    </a:lnTo>
                    <a:lnTo>
                      <a:pt x="108" y="17"/>
                    </a:lnTo>
                    <a:lnTo>
                      <a:pt x="107" y="4"/>
                    </a:lnTo>
                    <a:lnTo>
                      <a:pt x="123" y="0"/>
                    </a:lnTo>
                    <a:lnTo>
                      <a:pt x="149" y="29"/>
                    </a:lnTo>
                    <a:lnTo>
                      <a:pt x="157" y="45"/>
                    </a:lnTo>
                    <a:lnTo>
                      <a:pt x="153" y="66"/>
                    </a:lnTo>
                    <a:lnTo>
                      <a:pt x="164" y="8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8" name="Freeform 100"/>
              <p:cNvSpPr>
                <a:spLocks/>
              </p:cNvSpPr>
              <p:nvPr/>
            </p:nvSpPr>
            <p:spPr bwMode="auto">
              <a:xfrm>
                <a:off x="7844534" y="2768672"/>
                <a:ext cx="143152" cy="130428"/>
              </a:xfrm>
              <a:custGeom>
                <a:avLst/>
                <a:gdLst>
                  <a:gd name="T0" fmla="*/ 51 w 90"/>
                  <a:gd name="T1" fmla="*/ 29 h 82"/>
                  <a:gd name="T2" fmla="*/ 65 w 90"/>
                  <a:gd name="T3" fmla="*/ 33 h 82"/>
                  <a:gd name="T4" fmla="*/ 71 w 90"/>
                  <a:gd name="T5" fmla="*/ 24 h 82"/>
                  <a:gd name="T6" fmla="*/ 90 w 90"/>
                  <a:gd name="T7" fmla="*/ 47 h 82"/>
                  <a:gd name="T8" fmla="*/ 69 w 90"/>
                  <a:gd name="T9" fmla="*/ 53 h 82"/>
                  <a:gd name="T10" fmla="*/ 67 w 90"/>
                  <a:gd name="T11" fmla="*/ 73 h 82"/>
                  <a:gd name="T12" fmla="*/ 32 w 90"/>
                  <a:gd name="T13" fmla="*/ 59 h 82"/>
                  <a:gd name="T14" fmla="*/ 36 w 90"/>
                  <a:gd name="T15" fmla="*/ 82 h 82"/>
                  <a:gd name="T16" fmla="*/ 18 w 90"/>
                  <a:gd name="T17" fmla="*/ 82 h 82"/>
                  <a:gd name="T18" fmla="*/ 3 w 90"/>
                  <a:gd name="T19" fmla="*/ 62 h 82"/>
                  <a:gd name="T20" fmla="*/ 2 w 90"/>
                  <a:gd name="T21" fmla="*/ 46 h 82"/>
                  <a:gd name="T22" fmla="*/ 19 w 90"/>
                  <a:gd name="T23" fmla="*/ 45 h 82"/>
                  <a:gd name="T24" fmla="*/ 6 w 90"/>
                  <a:gd name="T25" fmla="*/ 16 h 82"/>
                  <a:gd name="T26" fmla="*/ 0 w 90"/>
                  <a:gd name="T27" fmla="*/ 0 h 82"/>
                  <a:gd name="T28" fmla="*/ 33 w 90"/>
                  <a:gd name="T29" fmla="*/ 22 h 82"/>
                  <a:gd name="T30" fmla="*/ 51 w 90"/>
                  <a:gd name="T31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82">
                    <a:moveTo>
                      <a:pt x="51" y="29"/>
                    </a:moveTo>
                    <a:lnTo>
                      <a:pt x="65" y="33"/>
                    </a:lnTo>
                    <a:lnTo>
                      <a:pt x="71" y="24"/>
                    </a:lnTo>
                    <a:lnTo>
                      <a:pt x="90" y="47"/>
                    </a:lnTo>
                    <a:lnTo>
                      <a:pt x="69" y="53"/>
                    </a:lnTo>
                    <a:lnTo>
                      <a:pt x="67" y="73"/>
                    </a:lnTo>
                    <a:lnTo>
                      <a:pt x="32" y="59"/>
                    </a:lnTo>
                    <a:lnTo>
                      <a:pt x="36" y="82"/>
                    </a:lnTo>
                    <a:lnTo>
                      <a:pt x="18" y="82"/>
                    </a:lnTo>
                    <a:lnTo>
                      <a:pt x="3" y="62"/>
                    </a:lnTo>
                    <a:lnTo>
                      <a:pt x="2" y="46"/>
                    </a:lnTo>
                    <a:lnTo>
                      <a:pt x="19" y="45"/>
                    </a:lnTo>
                    <a:lnTo>
                      <a:pt x="6" y="16"/>
                    </a:lnTo>
                    <a:lnTo>
                      <a:pt x="0" y="0"/>
                    </a:lnTo>
                    <a:lnTo>
                      <a:pt x="33" y="22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39" name="Freeform 101"/>
              <p:cNvSpPr>
                <a:spLocks/>
              </p:cNvSpPr>
              <p:nvPr/>
            </p:nvSpPr>
            <p:spPr bwMode="auto">
              <a:xfrm>
                <a:off x="5326643" y="2453738"/>
                <a:ext cx="1037058" cy="475586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0" name="Freeform 102"/>
              <p:cNvSpPr>
                <a:spLocks/>
              </p:cNvSpPr>
              <p:nvPr/>
            </p:nvSpPr>
            <p:spPr bwMode="auto">
              <a:xfrm>
                <a:off x="5124639" y="4088853"/>
                <a:ext cx="232224" cy="337204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1" name="Freeform 103"/>
              <p:cNvSpPr>
                <a:spLocks/>
              </p:cNvSpPr>
              <p:nvPr/>
            </p:nvSpPr>
            <p:spPr bwMode="auto">
              <a:xfrm>
                <a:off x="6005821" y="2843429"/>
                <a:ext cx="264037" cy="130428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2" name="Freeform 104"/>
              <p:cNvSpPr>
                <a:spLocks/>
              </p:cNvSpPr>
              <p:nvPr/>
            </p:nvSpPr>
            <p:spPr bwMode="auto">
              <a:xfrm>
                <a:off x="7101731" y="3789823"/>
                <a:ext cx="154288" cy="135201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3" name="Freeform 105"/>
              <p:cNvSpPr>
                <a:spLocks/>
              </p:cNvSpPr>
              <p:nvPr/>
            </p:nvSpPr>
            <p:spPr bwMode="auto">
              <a:xfrm>
                <a:off x="7566180" y="2996124"/>
                <a:ext cx="122475" cy="138382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4" name="Freeform 106"/>
              <p:cNvSpPr>
                <a:spLocks/>
              </p:cNvSpPr>
              <p:nvPr/>
            </p:nvSpPr>
            <p:spPr bwMode="auto">
              <a:xfrm>
                <a:off x="4668141" y="2843429"/>
                <a:ext cx="44536" cy="46128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5" name="Freeform 107"/>
              <p:cNvSpPr>
                <a:spLocks/>
              </p:cNvSpPr>
              <p:nvPr/>
            </p:nvSpPr>
            <p:spPr bwMode="auto">
              <a:xfrm>
                <a:off x="5442756" y="3277657"/>
                <a:ext cx="54080" cy="50898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6" name="Freeform 108"/>
              <p:cNvSpPr>
                <a:spLocks/>
              </p:cNvSpPr>
              <p:nvPr/>
            </p:nvSpPr>
            <p:spPr bwMode="auto">
              <a:xfrm>
                <a:off x="7006297" y="3528970"/>
                <a:ext cx="240178" cy="283123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7" name="Freeform 109"/>
              <p:cNvSpPr>
                <a:spLocks/>
              </p:cNvSpPr>
              <p:nvPr/>
            </p:nvSpPr>
            <p:spPr bwMode="auto">
              <a:xfrm>
                <a:off x="5107142" y="3126552"/>
                <a:ext cx="38174" cy="50898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8" name="Freeform 110"/>
              <p:cNvSpPr>
                <a:spLocks/>
              </p:cNvSpPr>
              <p:nvPr/>
            </p:nvSpPr>
            <p:spPr bwMode="auto">
              <a:xfrm>
                <a:off x="3801276" y="3988647"/>
                <a:ext cx="112931" cy="138382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49" name="Freeform 111"/>
              <p:cNvSpPr>
                <a:spLocks/>
              </p:cNvSpPr>
              <p:nvPr/>
            </p:nvSpPr>
            <p:spPr bwMode="auto">
              <a:xfrm>
                <a:off x="4397745" y="3175862"/>
                <a:ext cx="454907" cy="448543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0" name="Freeform 112"/>
              <p:cNvSpPr>
                <a:spLocks/>
              </p:cNvSpPr>
              <p:nvPr/>
            </p:nvSpPr>
            <p:spPr bwMode="auto">
              <a:xfrm>
                <a:off x="6457547" y="3945701"/>
                <a:ext cx="62033" cy="127246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1" name="Freeform 113"/>
              <p:cNvSpPr>
                <a:spLocks/>
              </p:cNvSpPr>
              <p:nvPr/>
            </p:nvSpPr>
            <p:spPr bwMode="auto">
              <a:xfrm>
                <a:off x="4890824" y="5218165"/>
                <a:ext cx="66804" cy="65214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2" name="Freeform 114"/>
              <p:cNvSpPr>
                <a:spLocks/>
              </p:cNvSpPr>
              <p:nvPr/>
            </p:nvSpPr>
            <p:spPr bwMode="auto">
              <a:xfrm>
                <a:off x="4644282" y="2423514"/>
                <a:ext cx="139970" cy="76348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3" name="Freeform 115"/>
              <p:cNvSpPr>
                <a:spLocks/>
              </p:cNvSpPr>
              <p:nvPr/>
            </p:nvSpPr>
            <p:spPr bwMode="auto">
              <a:xfrm>
                <a:off x="4278449" y="2620749"/>
                <a:ext cx="14315" cy="22268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4" name="Freeform 116"/>
              <p:cNvSpPr>
                <a:spLocks/>
              </p:cNvSpPr>
              <p:nvPr/>
            </p:nvSpPr>
            <p:spPr bwMode="auto">
              <a:xfrm>
                <a:off x="4642693" y="2372618"/>
                <a:ext cx="173373" cy="74757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5" name="Freeform 117"/>
              <p:cNvSpPr>
                <a:spLocks/>
              </p:cNvSpPr>
              <p:nvPr/>
            </p:nvSpPr>
            <p:spPr bwMode="auto">
              <a:xfrm>
                <a:off x="3646989" y="3089969"/>
                <a:ext cx="456496" cy="472402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6" name="Freeform 118"/>
              <p:cNvSpPr>
                <a:spLocks/>
              </p:cNvSpPr>
              <p:nvPr/>
            </p:nvSpPr>
            <p:spPr bwMode="auto">
              <a:xfrm>
                <a:off x="4819246" y="2674827"/>
                <a:ext cx="95437" cy="97027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7" name="Freeform 119"/>
              <p:cNvSpPr>
                <a:spLocks/>
              </p:cNvSpPr>
              <p:nvPr/>
            </p:nvSpPr>
            <p:spPr bwMode="auto">
              <a:xfrm>
                <a:off x="5371179" y="4669415"/>
                <a:ext cx="224271" cy="446953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8" name="Freeform 120"/>
              <p:cNvSpPr>
                <a:spLocks/>
              </p:cNvSpPr>
              <p:nvPr/>
            </p:nvSpPr>
            <p:spPr bwMode="auto">
              <a:xfrm>
                <a:off x="880967" y="3190175"/>
                <a:ext cx="766660" cy="599648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59" name="Freeform 121"/>
              <p:cNvSpPr>
                <a:spLocks/>
              </p:cNvSpPr>
              <p:nvPr/>
            </p:nvSpPr>
            <p:spPr bwMode="auto">
              <a:xfrm>
                <a:off x="4680867" y="2875242"/>
                <a:ext cx="66804" cy="47717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0" name="Freeform 122"/>
              <p:cNvSpPr>
                <a:spLocks/>
              </p:cNvSpPr>
              <p:nvPr/>
            </p:nvSpPr>
            <p:spPr bwMode="auto">
              <a:xfrm>
                <a:off x="3782188" y="3446259"/>
                <a:ext cx="475584" cy="491490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1" name="Freeform 123"/>
              <p:cNvSpPr>
                <a:spLocks/>
              </p:cNvSpPr>
              <p:nvPr/>
            </p:nvSpPr>
            <p:spPr bwMode="auto">
              <a:xfrm>
                <a:off x="6777252" y="3334919"/>
                <a:ext cx="254492" cy="607602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2" name="Freeform 124"/>
              <p:cNvSpPr>
                <a:spLocks/>
              </p:cNvSpPr>
              <p:nvPr/>
            </p:nvSpPr>
            <p:spPr bwMode="auto">
              <a:xfrm>
                <a:off x="4625196" y="2835477"/>
                <a:ext cx="49310" cy="5408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3" name="Freeform 125"/>
              <p:cNvSpPr>
                <a:spLocks/>
              </p:cNvSpPr>
              <p:nvPr/>
            </p:nvSpPr>
            <p:spPr bwMode="auto">
              <a:xfrm>
                <a:off x="6373245" y="2560306"/>
                <a:ext cx="866867" cy="33879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4" name="Freeform 126"/>
              <p:cNvSpPr>
                <a:spLocks/>
              </p:cNvSpPr>
              <p:nvPr/>
            </p:nvSpPr>
            <p:spPr bwMode="auto">
              <a:xfrm>
                <a:off x="5008526" y="4612156"/>
                <a:ext cx="306984" cy="542388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5" name="Freeform 127"/>
              <p:cNvSpPr>
                <a:spLocks/>
              </p:cNvSpPr>
              <p:nvPr/>
            </p:nvSpPr>
            <p:spPr bwMode="auto">
              <a:xfrm>
                <a:off x="3645397" y="3365138"/>
                <a:ext cx="348338" cy="423094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6" name="Freeform 128"/>
              <p:cNvSpPr>
                <a:spLocks/>
              </p:cNvSpPr>
              <p:nvPr/>
            </p:nvSpPr>
            <p:spPr bwMode="auto">
              <a:xfrm>
                <a:off x="5081694" y="4575570"/>
                <a:ext cx="85893" cy="249722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7" name="Freeform 129"/>
              <p:cNvSpPr>
                <a:spLocks noEditPoints="1"/>
              </p:cNvSpPr>
              <p:nvPr/>
            </p:nvSpPr>
            <p:spPr bwMode="auto">
              <a:xfrm>
                <a:off x="7054015" y="4042727"/>
                <a:ext cx="558294" cy="202003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8" name="Freeform 130"/>
              <p:cNvSpPr>
                <a:spLocks/>
              </p:cNvSpPr>
              <p:nvPr/>
            </p:nvSpPr>
            <p:spPr bwMode="auto">
              <a:xfrm>
                <a:off x="4472502" y="4830063"/>
                <a:ext cx="384921" cy="400827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69" name="Freeform 131"/>
              <p:cNvSpPr>
                <a:spLocks/>
              </p:cNvSpPr>
              <p:nvPr/>
            </p:nvSpPr>
            <p:spPr bwMode="auto">
              <a:xfrm>
                <a:off x="8843418" y="4935042"/>
                <a:ext cx="68395" cy="76348"/>
              </a:xfrm>
              <a:custGeom>
                <a:avLst/>
                <a:gdLst>
                  <a:gd name="T0" fmla="*/ 26 w 43"/>
                  <a:gd name="T1" fmla="*/ 20 h 48"/>
                  <a:gd name="T2" fmla="*/ 37 w 43"/>
                  <a:gd name="T3" fmla="*/ 33 h 48"/>
                  <a:gd name="T4" fmla="*/ 43 w 43"/>
                  <a:gd name="T5" fmla="*/ 43 h 48"/>
                  <a:gd name="T6" fmla="*/ 35 w 43"/>
                  <a:gd name="T7" fmla="*/ 48 h 48"/>
                  <a:gd name="T8" fmla="*/ 27 w 43"/>
                  <a:gd name="T9" fmla="*/ 42 h 48"/>
                  <a:gd name="T10" fmla="*/ 17 w 43"/>
                  <a:gd name="T11" fmla="*/ 33 h 48"/>
                  <a:gd name="T12" fmla="*/ 8 w 43"/>
                  <a:gd name="T13" fmla="*/ 22 h 48"/>
                  <a:gd name="T14" fmla="*/ 0 w 43"/>
                  <a:gd name="T15" fmla="*/ 7 h 48"/>
                  <a:gd name="T16" fmla="*/ 0 w 43"/>
                  <a:gd name="T17" fmla="*/ 0 h 48"/>
                  <a:gd name="T18" fmla="*/ 7 w 43"/>
                  <a:gd name="T19" fmla="*/ 0 h 48"/>
                  <a:gd name="T20" fmla="*/ 16 w 43"/>
                  <a:gd name="T21" fmla="*/ 8 h 48"/>
                  <a:gd name="T22" fmla="*/ 22 w 43"/>
                  <a:gd name="T23" fmla="*/ 15 h 48"/>
                  <a:gd name="T24" fmla="*/ 26 w 43"/>
                  <a:gd name="T25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8">
                    <a:moveTo>
                      <a:pt x="26" y="20"/>
                    </a:moveTo>
                    <a:lnTo>
                      <a:pt x="37" y="33"/>
                    </a:lnTo>
                    <a:lnTo>
                      <a:pt x="43" y="43"/>
                    </a:lnTo>
                    <a:lnTo>
                      <a:pt x="35" y="48"/>
                    </a:lnTo>
                    <a:lnTo>
                      <a:pt x="27" y="42"/>
                    </a:lnTo>
                    <a:lnTo>
                      <a:pt x="17" y="33"/>
                    </a:lnTo>
                    <a:lnTo>
                      <a:pt x="8" y="2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6" y="8"/>
                    </a:lnTo>
                    <a:lnTo>
                      <a:pt x="22" y="15"/>
                    </a:lnTo>
                    <a:lnTo>
                      <a:pt x="26" y="2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0" name="Freeform 132"/>
              <p:cNvSpPr>
                <a:spLocks/>
              </p:cNvSpPr>
              <p:nvPr/>
            </p:nvSpPr>
            <p:spPr bwMode="auto">
              <a:xfrm>
                <a:off x="4143250" y="3495566"/>
                <a:ext cx="446954" cy="389693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1" name="Freeform 133"/>
              <p:cNvSpPr>
                <a:spLocks/>
              </p:cNvSpPr>
              <p:nvPr/>
            </p:nvSpPr>
            <p:spPr bwMode="auto">
              <a:xfrm>
                <a:off x="4213236" y="3812091"/>
                <a:ext cx="343565" cy="318118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2" name="Freeform 134"/>
              <p:cNvSpPr>
                <a:spLocks/>
              </p:cNvSpPr>
              <p:nvPr/>
            </p:nvSpPr>
            <p:spPr bwMode="auto">
              <a:xfrm>
                <a:off x="1590367" y="3773919"/>
                <a:ext cx="136790" cy="143153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3" name="Freeform 135"/>
              <p:cNvSpPr>
                <a:spLocks/>
              </p:cNvSpPr>
              <p:nvPr/>
            </p:nvSpPr>
            <p:spPr bwMode="auto">
              <a:xfrm>
                <a:off x="4218007" y="2514180"/>
                <a:ext cx="92254" cy="85891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4" name="Freeform 136"/>
              <p:cNvSpPr>
                <a:spLocks/>
              </p:cNvSpPr>
              <p:nvPr/>
            </p:nvSpPr>
            <p:spPr bwMode="auto">
              <a:xfrm>
                <a:off x="4248228" y="1986107"/>
                <a:ext cx="540797" cy="383329"/>
              </a:xfrm>
              <a:custGeom>
                <a:avLst/>
                <a:gdLst>
                  <a:gd name="T0" fmla="*/ 294 w 340"/>
                  <a:gd name="T1" fmla="*/ 0 h 241"/>
                  <a:gd name="T2" fmla="*/ 338 w 340"/>
                  <a:gd name="T3" fmla="*/ 13 h 241"/>
                  <a:gd name="T4" fmla="*/ 322 w 340"/>
                  <a:gd name="T5" fmla="*/ 17 h 241"/>
                  <a:gd name="T6" fmla="*/ 340 w 340"/>
                  <a:gd name="T7" fmla="*/ 28 h 241"/>
                  <a:gd name="T8" fmla="*/ 319 w 340"/>
                  <a:gd name="T9" fmla="*/ 35 h 241"/>
                  <a:gd name="T10" fmla="*/ 309 w 340"/>
                  <a:gd name="T11" fmla="*/ 37 h 241"/>
                  <a:gd name="T12" fmla="*/ 311 w 340"/>
                  <a:gd name="T13" fmla="*/ 24 h 241"/>
                  <a:gd name="T14" fmla="*/ 293 w 340"/>
                  <a:gd name="T15" fmla="*/ 18 h 241"/>
                  <a:gd name="T16" fmla="*/ 274 w 340"/>
                  <a:gd name="T17" fmla="*/ 23 h 241"/>
                  <a:gd name="T18" fmla="*/ 270 w 340"/>
                  <a:gd name="T19" fmla="*/ 36 h 241"/>
                  <a:gd name="T20" fmla="*/ 259 w 340"/>
                  <a:gd name="T21" fmla="*/ 44 h 241"/>
                  <a:gd name="T22" fmla="*/ 244 w 340"/>
                  <a:gd name="T23" fmla="*/ 40 h 241"/>
                  <a:gd name="T24" fmla="*/ 227 w 340"/>
                  <a:gd name="T25" fmla="*/ 40 h 241"/>
                  <a:gd name="T26" fmla="*/ 210 w 340"/>
                  <a:gd name="T27" fmla="*/ 31 h 241"/>
                  <a:gd name="T28" fmla="*/ 203 w 340"/>
                  <a:gd name="T29" fmla="*/ 36 h 241"/>
                  <a:gd name="T30" fmla="*/ 195 w 340"/>
                  <a:gd name="T31" fmla="*/ 37 h 241"/>
                  <a:gd name="T32" fmla="*/ 195 w 340"/>
                  <a:gd name="T33" fmla="*/ 48 h 241"/>
                  <a:gd name="T34" fmla="*/ 170 w 340"/>
                  <a:gd name="T35" fmla="*/ 45 h 241"/>
                  <a:gd name="T36" fmla="*/ 168 w 340"/>
                  <a:gd name="T37" fmla="*/ 55 h 241"/>
                  <a:gd name="T38" fmla="*/ 155 w 340"/>
                  <a:gd name="T39" fmla="*/ 55 h 241"/>
                  <a:gd name="T40" fmla="*/ 148 w 340"/>
                  <a:gd name="T41" fmla="*/ 68 h 241"/>
                  <a:gd name="T42" fmla="*/ 137 w 340"/>
                  <a:gd name="T43" fmla="*/ 88 h 241"/>
                  <a:gd name="T44" fmla="*/ 118 w 340"/>
                  <a:gd name="T45" fmla="*/ 114 h 241"/>
                  <a:gd name="T46" fmla="*/ 124 w 340"/>
                  <a:gd name="T47" fmla="*/ 120 h 241"/>
                  <a:gd name="T48" fmla="*/ 120 w 340"/>
                  <a:gd name="T49" fmla="*/ 127 h 241"/>
                  <a:gd name="T50" fmla="*/ 106 w 340"/>
                  <a:gd name="T51" fmla="*/ 127 h 241"/>
                  <a:gd name="T52" fmla="*/ 98 w 340"/>
                  <a:gd name="T53" fmla="*/ 145 h 241"/>
                  <a:gd name="T54" fmla="*/ 102 w 340"/>
                  <a:gd name="T55" fmla="*/ 170 h 241"/>
                  <a:gd name="T56" fmla="*/ 112 w 340"/>
                  <a:gd name="T57" fmla="*/ 179 h 241"/>
                  <a:gd name="T58" fmla="*/ 109 w 340"/>
                  <a:gd name="T59" fmla="*/ 202 h 241"/>
                  <a:gd name="T60" fmla="*/ 98 w 340"/>
                  <a:gd name="T61" fmla="*/ 215 h 241"/>
                  <a:gd name="T62" fmla="*/ 92 w 340"/>
                  <a:gd name="T63" fmla="*/ 226 h 241"/>
                  <a:gd name="T64" fmla="*/ 81 w 340"/>
                  <a:gd name="T65" fmla="*/ 214 h 241"/>
                  <a:gd name="T66" fmla="*/ 54 w 340"/>
                  <a:gd name="T67" fmla="*/ 237 h 241"/>
                  <a:gd name="T68" fmla="*/ 34 w 340"/>
                  <a:gd name="T69" fmla="*/ 241 h 241"/>
                  <a:gd name="T70" fmla="*/ 13 w 340"/>
                  <a:gd name="T71" fmla="*/ 231 h 241"/>
                  <a:gd name="T72" fmla="*/ 7 w 340"/>
                  <a:gd name="T73" fmla="*/ 211 h 241"/>
                  <a:gd name="T74" fmla="*/ 0 w 340"/>
                  <a:gd name="T75" fmla="*/ 166 h 241"/>
                  <a:gd name="T76" fmla="*/ 13 w 340"/>
                  <a:gd name="T77" fmla="*/ 154 h 241"/>
                  <a:gd name="T78" fmla="*/ 50 w 340"/>
                  <a:gd name="T79" fmla="*/ 139 h 241"/>
                  <a:gd name="T80" fmla="*/ 76 w 340"/>
                  <a:gd name="T81" fmla="*/ 119 h 241"/>
                  <a:gd name="T82" fmla="*/ 99 w 340"/>
                  <a:gd name="T83" fmla="*/ 94 h 241"/>
                  <a:gd name="T84" fmla="*/ 128 w 340"/>
                  <a:gd name="T85" fmla="*/ 59 h 241"/>
                  <a:gd name="T86" fmla="*/ 149 w 340"/>
                  <a:gd name="T87" fmla="*/ 45 h 241"/>
                  <a:gd name="T88" fmla="*/ 182 w 340"/>
                  <a:gd name="T89" fmla="*/ 24 h 241"/>
                  <a:gd name="T90" fmla="*/ 209 w 340"/>
                  <a:gd name="T91" fmla="*/ 16 h 241"/>
                  <a:gd name="T92" fmla="*/ 231 w 340"/>
                  <a:gd name="T93" fmla="*/ 17 h 241"/>
                  <a:gd name="T94" fmla="*/ 247 w 340"/>
                  <a:gd name="T95" fmla="*/ 3 h 241"/>
                  <a:gd name="T96" fmla="*/ 271 w 340"/>
                  <a:gd name="T97" fmla="*/ 3 h 241"/>
                  <a:gd name="T98" fmla="*/ 294 w 340"/>
                  <a:gd name="T99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0" h="241">
                    <a:moveTo>
                      <a:pt x="294" y="0"/>
                    </a:moveTo>
                    <a:lnTo>
                      <a:pt x="338" y="13"/>
                    </a:lnTo>
                    <a:lnTo>
                      <a:pt x="322" y="17"/>
                    </a:lnTo>
                    <a:lnTo>
                      <a:pt x="340" y="28"/>
                    </a:lnTo>
                    <a:lnTo>
                      <a:pt x="319" y="35"/>
                    </a:lnTo>
                    <a:lnTo>
                      <a:pt x="309" y="37"/>
                    </a:lnTo>
                    <a:lnTo>
                      <a:pt x="311" y="24"/>
                    </a:lnTo>
                    <a:lnTo>
                      <a:pt x="293" y="18"/>
                    </a:lnTo>
                    <a:lnTo>
                      <a:pt x="274" y="23"/>
                    </a:lnTo>
                    <a:lnTo>
                      <a:pt x="270" y="36"/>
                    </a:lnTo>
                    <a:lnTo>
                      <a:pt x="259" y="44"/>
                    </a:lnTo>
                    <a:lnTo>
                      <a:pt x="244" y="40"/>
                    </a:lnTo>
                    <a:lnTo>
                      <a:pt x="227" y="40"/>
                    </a:lnTo>
                    <a:lnTo>
                      <a:pt x="210" y="31"/>
                    </a:lnTo>
                    <a:lnTo>
                      <a:pt x="203" y="36"/>
                    </a:lnTo>
                    <a:lnTo>
                      <a:pt x="195" y="37"/>
                    </a:lnTo>
                    <a:lnTo>
                      <a:pt x="195" y="48"/>
                    </a:lnTo>
                    <a:lnTo>
                      <a:pt x="170" y="45"/>
                    </a:lnTo>
                    <a:lnTo>
                      <a:pt x="168" y="55"/>
                    </a:lnTo>
                    <a:lnTo>
                      <a:pt x="155" y="55"/>
                    </a:lnTo>
                    <a:lnTo>
                      <a:pt x="148" y="68"/>
                    </a:lnTo>
                    <a:lnTo>
                      <a:pt x="137" y="88"/>
                    </a:lnTo>
                    <a:lnTo>
                      <a:pt x="118" y="114"/>
                    </a:lnTo>
                    <a:lnTo>
                      <a:pt x="124" y="120"/>
                    </a:lnTo>
                    <a:lnTo>
                      <a:pt x="120" y="127"/>
                    </a:lnTo>
                    <a:lnTo>
                      <a:pt x="106" y="127"/>
                    </a:lnTo>
                    <a:lnTo>
                      <a:pt x="98" y="145"/>
                    </a:lnTo>
                    <a:lnTo>
                      <a:pt x="102" y="170"/>
                    </a:lnTo>
                    <a:lnTo>
                      <a:pt x="112" y="179"/>
                    </a:lnTo>
                    <a:lnTo>
                      <a:pt x="109" y="202"/>
                    </a:lnTo>
                    <a:lnTo>
                      <a:pt x="98" y="215"/>
                    </a:lnTo>
                    <a:lnTo>
                      <a:pt x="92" y="226"/>
                    </a:lnTo>
                    <a:lnTo>
                      <a:pt x="81" y="214"/>
                    </a:lnTo>
                    <a:lnTo>
                      <a:pt x="54" y="237"/>
                    </a:lnTo>
                    <a:lnTo>
                      <a:pt x="34" y="241"/>
                    </a:lnTo>
                    <a:lnTo>
                      <a:pt x="13" y="231"/>
                    </a:lnTo>
                    <a:lnTo>
                      <a:pt x="7" y="211"/>
                    </a:lnTo>
                    <a:lnTo>
                      <a:pt x="0" y="166"/>
                    </a:lnTo>
                    <a:lnTo>
                      <a:pt x="13" y="154"/>
                    </a:lnTo>
                    <a:lnTo>
                      <a:pt x="50" y="139"/>
                    </a:lnTo>
                    <a:lnTo>
                      <a:pt x="76" y="119"/>
                    </a:lnTo>
                    <a:lnTo>
                      <a:pt x="99" y="94"/>
                    </a:lnTo>
                    <a:lnTo>
                      <a:pt x="128" y="59"/>
                    </a:lnTo>
                    <a:lnTo>
                      <a:pt x="149" y="45"/>
                    </a:lnTo>
                    <a:lnTo>
                      <a:pt x="182" y="24"/>
                    </a:lnTo>
                    <a:lnTo>
                      <a:pt x="209" y="16"/>
                    </a:lnTo>
                    <a:lnTo>
                      <a:pt x="231" y="17"/>
                    </a:lnTo>
                    <a:lnTo>
                      <a:pt x="247" y="3"/>
                    </a:lnTo>
                    <a:lnTo>
                      <a:pt x="271" y="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5" name="Freeform 137"/>
              <p:cNvSpPr>
                <a:spLocks/>
              </p:cNvSpPr>
              <p:nvPr/>
            </p:nvSpPr>
            <p:spPr bwMode="auto">
              <a:xfrm>
                <a:off x="4523400" y="1804780"/>
                <a:ext cx="76348" cy="23858"/>
              </a:xfrm>
              <a:custGeom>
                <a:avLst/>
                <a:gdLst>
                  <a:gd name="T0" fmla="*/ 48 w 48"/>
                  <a:gd name="T1" fmla="*/ 9 h 15"/>
                  <a:gd name="T2" fmla="*/ 23 w 48"/>
                  <a:gd name="T3" fmla="*/ 15 h 15"/>
                  <a:gd name="T4" fmla="*/ 1 w 48"/>
                  <a:gd name="T5" fmla="*/ 11 h 15"/>
                  <a:gd name="T6" fmla="*/ 8 w 48"/>
                  <a:gd name="T7" fmla="*/ 8 h 15"/>
                  <a:gd name="T8" fmla="*/ 0 w 48"/>
                  <a:gd name="T9" fmla="*/ 3 h 15"/>
                  <a:gd name="T10" fmla="*/ 24 w 48"/>
                  <a:gd name="T11" fmla="*/ 0 h 15"/>
                  <a:gd name="T12" fmla="*/ 30 w 48"/>
                  <a:gd name="T13" fmla="*/ 5 h 15"/>
                  <a:gd name="T14" fmla="*/ 48 w 48"/>
                  <a:gd name="T1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5">
                    <a:moveTo>
                      <a:pt x="48" y="9"/>
                    </a:moveTo>
                    <a:lnTo>
                      <a:pt x="23" y="15"/>
                    </a:lnTo>
                    <a:lnTo>
                      <a:pt x="1" y="11"/>
                    </a:lnTo>
                    <a:lnTo>
                      <a:pt x="8" y="8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30" y="5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6" name="Freeform 138"/>
              <p:cNvSpPr>
                <a:spLocks/>
              </p:cNvSpPr>
              <p:nvPr/>
            </p:nvSpPr>
            <p:spPr bwMode="auto">
              <a:xfrm>
                <a:off x="4326167" y="1769788"/>
                <a:ext cx="206774" cy="74757"/>
              </a:xfrm>
              <a:custGeom>
                <a:avLst/>
                <a:gdLst>
                  <a:gd name="T0" fmla="*/ 89 w 130"/>
                  <a:gd name="T1" fmla="*/ 4 h 47"/>
                  <a:gd name="T2" fmla="*/ 130 w 130"/>
                  <a:gd name="T3" fmla="*/ 15 h 47"/>
                  <a:gd name="T4" fmla="*/ 102 w 130"/>
                  <a:gd name="T5" fmla="*/ 21 h 47"/>
                  <a:gd name="T6" fmla="*/ 98 w 130"/>
                  <a:gd name="T7" fmla="*/ 31 h 47"/>
                  <a:gd name="T8" fmla="*/ 88 w 130"/>
                  <a:gd name="T9" fmla="*/ 34 h 47"/>
                  <a:gd name="T10" fmla="*/ 85 w 130"/>
                  <a:gd name="T11" fmla="*/ 46 h 47"/>
                  <a:gd name="T12" fmla="*/ 70 w 130"/>
                  <a:gd name="T13" fmla="*/ 47 h 47"/>
                  <a:gd name="T14" fmla="*/ 43 w 130"/>
                  <a:gd name="T15" fmla="*/ 38 h 47"/>
                  <a:gd name="T16" fmla="*/ 53 w 130"/>
                  <a:gd name="T17" fmla="*/ 32 h 47"/>
                  <a:gd name="T18" fmla="*/ 35 w 130"/>
                  <a:gd name="T19" fmla="*/ 28 h 47"/>
                  <a:gd name="T20" fmla="*/ 10 w 130"/>
                  <a:gd name="T21" fmla="*/ 16 h 47"/>
                  <a:gd name="T22" fmla="*/ 0 w 130"/>
                  <a:gd name="T23" fmla="*/ 5 h 47"/>
                  <a:gd name="T24" fmla="*/ 30 w 130"/>
                  <a:gd name="T25" fmla="*/ 0 h 47"/>
                  <a:gd name="T26" fmla="*/ 37 w 130"/>
                  <a:gd name="T27" fmla="*/ 5 h 47"/>
                  <a:gd name="T28" fmla="*/ 54 w 130"/>
                  <a:gd name="T29" fmla="*/ 5 h 47"/>
                  <a:gd name="T30" fmla="*/ 57 w 130"/>
                  <a:gd name="T31" fmla="*/ 0 h 47"/>
                  <a:gd name="T32" fmla="*/ 74 w 130"/>
                  <a:gd name="T33" fmla="*/ 0 h 47"/>
                  <a:gd name="T34" fmla="*/ 89 w 130"/>
                  <a:gd name="T3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47">
                    <a:moveTo>
                      <a:pt x="89" y="4"/>
                    </a:moveTo>
                    <a:lnTo>
                      <a:pt x="130" y="15"/>
                    </a:lnTo>
                    <a:lnTo>
                      <a:pt x="102" y="21"/>
                    </a:lnTo>
                    <a:lnTo>
                      <a:pt x="98" y="31"/>
                    </a:lnTo>
                    <a:lnTo>
                      <a:pt x="88" y="34"/>
                    </a:lnTo>
                    <a:lnTo>
                      <a:pt x="85" y="46"/>
                    </a:lnTo>
                    <a:lnTo>
                      <a:pt x="70" y="47"/>
                    </a:lnTo>
                    <a:lnTo>
                      <a:pt x="43" y="38"/>
                    </a:lnTo>
                    <a:lnTo>
                      <a:pt x="53" y="32"/>
                    </a:lnTo>
                    <a:lnTo>
                      <a:pt x="35" y="28"/>
                    </a:lnTo>
                    <a:lnTo>
                      <a:pt x="10" y="16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7" y="5"/>
                    </a:lnTo>
                    <a:lnTo>
                      <a:pt x="54" y="5"/>
                    </a:lnTo>
                    <a:lnTo>
                      <a:pt x="57" y="0"/>
                    </a:lnTo>
                    <a:lnTo>
                      <a:pt x="74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7" name="Freeform 139"/>
              <p:cNvSpPr>
                <a:spLocks/>
              </p:cNvSpPr>
              <p:nvPr/>
            </p:nvSpPr>
            <p:spPr bwMode="auto">
              <a:xfrm>
                <a:off x="4448640" y="1757064"/>
                <a:ext cx="184506" cy="27040"/>
              </a:xfrm>
              <a:custGeom>
                <a:avLst/>
                <a:gdLst>
                  <a:gd name="T0" fmla="*/ 92 w 116"/>
                  <a:gd name="T1" fmla="*/ 3 h 17"/>
                  <a:gd name="T2" fmla="*/ 116 w 116"/>
                  <a:gd name="T3" fmla="*/ 8 h 17"/>
                  <a:gd name="T4" fmla="*/ 101 w 116"/>
                  <a:gd name="T5" fmla="*/ 15 h 17"/>
                  <a:gd name="T6" fmla="*/ 68 w 116"/>
                  <a:gd name="T7" fmla="*/ 17 h 17"/>
                  <a:gd name="T8" fmla="*/ 34 w 116"/>
                  <a:gd name="T9" fmla="*/ 14 h 17"/>
                  <a:gd name="T10" fmla="*/ 31 w 116"/>
                  <a:gd name="T11" fmla="*/ 11 h 17"/>
                  <a:gd name="T12" fmla="*/ 14 w 116"/>
                  <a:gd name="T13" fmla="*/ 11 h 17"/>
                  <a:gd name="T14" fmla="*/ 0 w 116"/>
                  <a:gd name="T15" fmla="*/ 4 h 17"/>
                  <a:gd name="T16" fmla="*/ 35 w 116"/>
                  <a:gd name="T17" fmla="*/ 1 h 17"/>
                  <a:gd name="T18" fmla="*/ 52 w 116"/>
                  <a:gd name="T19" fmla="*/ 4 h 17"/>
                  <a:gd name="T20" fmla="*/ 62 w 116"/>
                  <a:gd name="T21" fmla="*/ 0 h 17"/>
                  <a:gd name="T22" fmla="*/ 92 w 116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7">
                    <a:moveTo>
                      <a:pt x="92" y="3"/>
                    </a:moveTo>
                    <a:lnTo>
                      <a:pt x="116" y="8"/>
                    </a:lnTo>
                    <a:lnTo>
                      <a:pt x="101" y="15"/>
                    </a:lnTo>
                    <a:lnTo>
                      <a:pt x="68" y="17"/>
                    </a:lnTo>
                    <a:lnTo>
                      <a:pt x="34" y="14"/>
                    </a:lnTo>
                    <a:lnTo>
                      <a:pt x="31" y="11"/>
                    </a:lnTo>
                    <a:lnTo>
                      <a:pt x="14" y="11"/>
                    </a:lnTo>
                    <a:lnTo>
                      <a:pt x="0" y="4"/>
                    </a:lnTo>
                    <a:lnTo>
                      <a:pt x="35" y="1"/>
                    </a:lnTo>
                    <a:lnTo>
                      <a:pt x="52" y="4"/>
                    </a:lnTo>
                    <a:lnTo>
                      <a:pt x="62" y="0"/>
                    </a:lnTo>
                    <a:lnTo>
                      <a:pt x="92" y="3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8" name="Freeform 140"/>
              <p:cNvSpPr>
                <a:spLocks/>
              </p:cNvSpPr>
              <p:nvPr/>
            </p:nvSpPr>
            <p:spPr bwMode="auto">
              <a:xfrm>
                <a:off x="6385969" y="3266523"/>
                <a:ext cx="241769" cy="132019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79" name="Freeform 141"/>
              <p:cNvSpPr>
                <a:spLocks noEditPoints="1"/>
              </p:cNvSpPr>
              <p:nvPr/>
            </p:nvSpPr>
            <p:spPr bwMode="auto">
              <a:xfrm>
                <a:off x="8472815" y="5409034"/>
                <a:ext cx="518529" cy="399236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0" name="Freeform 142"/>
              <p:cNvSpPr>
                <a:spLocks/>
              </p:cNvSpPr>
              <p:nvPr/>
            </p:nvSpPr>
            <p:spPr bwMode="auto">
              <a:xfrm>
                <a:off x="5630445" y="3447849"/>
                <a:ext cx="213139" cy="273580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1" name="Freeform 143"/>
              <p:cNvSpPr>
                <a:spLocks/>
              </p:cNvSpPr>
              <p:nvPr/>
            </p:nvSpPr>
            <p:spPr bwMode="auto">
              <a:xfrm>
                <a:off x="5840401" y="3045434"/>
                <a:ext cx="431048" cy="442180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2" name="Freeform 144"/>
              <p:cNvSpPr>
                <a:spLocks/>
              </p:cNvSpPr>
              <p:nvPr/>
            </p:nvSpPr>
            <p:spPr bwMode="auto">
              <a:xfrm>
                <a:off x="1716022" y="3953655"/>
                <a:ext cx="167012" cy="77939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3" name="Freeform 145"/>
              <p:cNvSpPr>
                <a:spLocks/>
              </p:cNvSpPr>
              <p:nvPr/>
            </p:nvSpPr>
            <p:spPr bwMode="auto">
              <a:xfrm>
                <a:off x="1757378" y="4273361"/>
                <a:ext cx="384921" cy="604421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4" name="Freeform 146"/>
              <p:cNvSpPr>
                <a:spLocks noEditPoints="1"/>
              </p:cNvSpPr>
              <p:nvPr/>
            </p:nvSpPr>
            <p:spPr bwMode="auto">
              <a:xfrm>
                <a:off x="7548685" y="3659395"/>
                <a:ext cx="275172" cy="4262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4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5" name="Freeform 147"/>
              <p:cNvSpPr>
                <a:spLocks/>
              </p:cNvSpPr>
              <p:nvPr/>
            </p:nvSpPr>
            <p:spPr bwMode="auto">
              <a:xfrm>
                <a:off x="8644597" y="4437190"/>
                <a:ext cx="41356" cy="62032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6" name="Freeform 148"/>
              <p:cNvSpPr>
                <a:spLocks/>
              </p:cNvSpPr>
              <p:nvPr/>
            </p:nvSpPr>
            <p:spPr bwMode="auto">
              <a:xfrm>
                <a:off x="8463271" y="4408559"/>
                <a:ext cx="119293" cy="71577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7" name="Freeform 149"/>
              <p:cNvSpPr>
                <a:spLocks/>
              </p:cNvSpPr>
              <p:nvPr/>
            </p:nvSpPr>
            <p:spPr bwMode="auto">
              <a:xfrm>
                <a:off x="8242179" y="4356070"/>
                <a:ext cx="279943" cy="267217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8" name="Freeform 150"/>
              <p:cNvSpPr>
                <a:spLocks/>
              </p:cNvSpPr>
              <p:nvPr/>
            </p:nvSpPr>
            <p:spPr bwMode="auto">
              <a:xfrm>
                <a:off x="8536437" y="4352890"/>
                <a:ext cx="69986" cy="74757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89" name="Freeform 151"/>
              <p:cNvSpPr>
                <a:spLocks/>
              </p:cNvSpPr>
              <p:nvPr/>
            </p:nvSpPr>
            <p:spPr bwMode="auto">
              <a:xfrm>
                <a:off x="4483635" y="2471233"/>
                <a:ext cx="257675" cy="186099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0" name="Freeform 152"/>
              <p:cNvSpPr>
                <a:spLocks/>
              </p:cNvSpPr>
              <p:nvPr/>
            </p:nvSpPr>
            <p:spPr bwMode="auto">
              <a:xfrm>
                <a:off x="2197971" y="3659397"/>
                <a:ext cx="47718" cy="17497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1" name="Freeform 153"/>
              <p:cNvSpPr>
                <a:spLocks/>
              </p:cNvSpPr>
              <p:nvPr/>
            </p:nvSpPr>
            <p:spPr bwMode="auto">
              <a:xfrm>
                <a:off x="7480290" y="2852974"/>
                <a:ext cx="135199" cy="174963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2" name="Freeform 154"/>
              <p:cNvSpPr>
                <a:spLocks/>
              </p:cNvSpPr>
              <p:nvPr/>
            </p:nvSpPr>
            <p:spPr bwMode="auto">
              <a:xfrm>
                <a:off x="3876034" y="2875241"/>
                <a:ext cx="87484" cy="17973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3" name="Freeform 155"/>
              <p:cNvSpPr>
                <a:spLocks/>
              </p:cNvSpPr>
              <p:nvPr/>
            </p:nvSpPr>
            <p:spPr bwMode="auto">
              <a:xfrm>
                <a:off x="2342711" y="4909592"/>
                <a:ext cx="248131" cy="271990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4" name="Freeform 156"/>
              <p:cNvSpPr>
                <a:spLocks/>
              </p:cNvSpPr>
              <p:nvPr/>
            </p:nvSpPr>
            <p:spPr bwMode="auto">
              <a:xfrm>
                <a:off x="5107145" y="3196536"/>
                <a:ext cx="17497" cy="38174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5" name="Freeform 157"/>
              <p:cNvSpPr>
                <a:spLocks/>
              </p:cNvSpPr>
              <p:nvPr/>
            </p:nvSpPr>
            <p:spPr bwMode="auto">
              <a:xfrm>
                <a:off x="5573182" y="3408085"/>
                <a:ext cx="27041" cy="50898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6" name="Freeform 158"/>
              <p:cNvSpPr>
                <a:spLocks/>
              </p:cNvSpPr>
              <p:nvPr/>
            </p:nvSpPr>
            <p:spPr bwMode="auto">
              <a:xfrm>
                <a:off x="4660188" y="2682781"/>
                <a:ext cx="251313" cy="147923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7" name="Freeform 159"/>
              <p:cNvSpPr>
                <a:spLocks/>
              </p:cNvSpPr>
              <p:nvPr/>
            </p:nvSpPr>
            <p:spPr bwMode="auto">
              <a:xfrm>
                <a:off x="7632987" y="2485549"/>
                <a:ext cx="238586" cy="270399"/>
              </a:xfrm>
              <a:custGeom>
                <a:avLst/>
                <a:gdLst>
                  <a:gd name="T0" fmla="*/ 81 w 150"/>
                  <a:gd name="T1" fmla="*/ 73 h 170"/>
                  <a:gd name="T2" fmla="*/ 126 w 150"/>
                  <a:gd name="T3" fmla="*/ 109 h 170"/>
                  <a:gd name="T4" fmla="*/ 97 w 150"/>
                  <a:gd name="T5" fmla="*/ 102 h 170"/>
                  <a:gd name="T6" fmla="*/ 109 w 150"/>
                  <a:gd name="T7" fmla="*/ 131 h 170"/>
                  <a:gd name="T8" fmla="*/ 140 w 150"/>
                  <a:gd name="T9" fmla="*/ 152 h 170"/>
                  <a:gd name="T10" fmla="*/ 150 w 150"/>
                  <a:gd name="T11" fmla="*/ 166 h 170"/>
                  <a:gd name="T12" fmla="*/ 129 w 150"/>
                  <a:gd name="T13" fmla="*/ 154 h 170"/>
                  <a:gd name="T14" fmla="*/ 129 w 150"/>
                  <a:gd name="T15" fmla="*/ 170 h 170"/>
                  <a:gd name="T16" fmla="*/ 114 w 150"/>
                  <a:gd name="T17" fmla="*/ 153 h 170"/>
                  <a:gd name="T18" fmla="*/ 101 w 150"/>
                  <a:gd name="T19" fmla="*/ 133 h 170"/>
                  <a:gd name="T20" fmla="*/ 83 w 150"/>
                  <a:gd name="T21" fmla="*/ 111 h 170"/>
                  <a:gd name="T22" fmla="*/ 76 w 150"/>
                  <a:gd name="T23" fmla="*/ 96 h 170"/>
                  <a:gd name="T24" fmla="*/ 55 w 150"/>
                  <a:gd name="T25" fmla="*/ 69 h 170"/>
                  <a:gd name="T26" fmla="*/ 29 w 150"/>
                  <a:gd name="T27" fmla="*/ 49 h 170"/>
                  <a:gd name="T28" fmla="*/ 8 w 150"/>
                  <a:gd name="T29" fmla="*/ 22 h 170"/>
                  <a:gd name="T30" fmla="*/ 14 w 150"/>
                  <a:gd name="T31" fmla="*/ 12 h 170"/>
                  <a:gd name="T32" fmla="*/ 0 w 150"/>
                  <a:gd name="T33" fmla="*/ 3 h 170"/>
                  <a:gd name="T34" fmla="*/ 4 w 150"/>
                  <a:gd name="T35" fmla="*/ 0 h 170"/>
                  <a:gd name="T36" fmla="*/ 20 w 150"/>
                  <a:gd name="T37" fmla="*/ 14 h 170"/>
                  <a:gd name="T38" fmla="*/ 42 w 150"/>
                  <a:gd name="T39" fmla="*/ 33 h 170"/>
                  <a:gd name="T40" fmla="*/ 58 w 150"/>
                  <a:gd name="T41" fmla="*/ 53 h 170"/>
                  <a:gd name="T42" fmla="*/ 81 w 150"/>
                  <a:gd name="T43" fmla="*/ 7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0" h="170">
                    <a:moveTo>
                      <a:pt x="81" y="73"/>
                    </a:moveTo>
                    <a:lnTo>
                      <a:pt x="126" y="109"/>
                    </a:lnTo>
                    <a:lnTo>
                      <a:pt x="97" y="102"/>
                    </a:lnTo>
                    <a:lnTo>
                      <a:pt x="109" y="131"/>
                    </a:lnTo>
                    <a:lnTo>
                      <a:pt x="140" y="152"/>
                    </a:lnTo>
                    <a:lnTo>
                      <a:pt x="150" y="166"/>
                    </a:lnTo>
                    <a:lnTo>
                      <a:pt x="129" y="154"/>
                    </a:lnTo>
                    <a:lnTo>
                      <a:pt x="129" y="170"/>
                    </a:lnTo>
                    <a:lnTo>
                      <a:pt x="114" y="153"/>
                    </a:lnTo>
                    <a:lnTo>
                      <a:pt x="101" y="133"/>
                    </a:lnTo>
                    <a:lnTo>
                      <a:pt x="83" y="111"/>
                    </a:lnTo>
                    <a:lnTo>
                      <a:pt x="76" y="96"/>
                    </a:lnTo>
                    <a:lnTo>
                      <a:pt x="55" y="69"/>
                    </a:lnTo>
                    <a:lnTo>
                      <a:pt x="29" y="49"/>
                    </a:lnTo>
                    <a:lnTo>
                      <a:pt x="8" y="22"/>
                    </a:lnTo>
                    <a:lnTo>
                      <a:pt x="14" y="1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0" y="14"/>
                    </a:lnTo>
                    <a:lnTo>
                      <a:pt x="42" y="33"/>
                    </a:lnTo>
                    <a:lnTo>
                      <a:pt x="58" y="53"/>
                    </a:lnTo>
                    <a:lnTo>
                      <a:pt x="81" y="73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8" name="Freeform 160"/>
              <p:cNvSpPr>
                <a:spLocks/>
              </p:cNvSpPr>
              <p:nvPr/>
            </p:nvSpPr>
            <p:spPr bwMode="auto">
              <a:xfrm>
                <a:off x="4617243" y="2460099"/>
                <a:ext cx="76348" cy="27040"/>
              </a:xfrm>
              <a:custGeom>
                <a:avLst/>
                <a:gdLst>
                  <a:gd name="T0" fmla="*/ 48 w 48"/>
                  <a:gd name="T1" fmla="*/ 17 h 17"/>
                  <a:gd name="T2" fmla="*/ 19 w 48"/>
                  <a:gd name="T3" fmla="*/ 17 h 17"/>
                  <a:gd name="T4" fmla="*/ 0 w 48"/>
                  <a:gd name="T5" fmla="*/ 15 h 17"/>
                  <a:gd name="T6" fmla="*/ 2 w 48"/>
                  <a:gd name="T7" fmla="*/ 6 h 17"/>
                  <a:gd name="T8" fmla="*/ 23 w 48"/>
                  <a:gd name="T9" fmla="*/ 0 h 17"/>
                  <a:gd name="T10" fmla="*/ 39 w 48"/>
                  <a:gd name="T11" fmla="*/ 4 h 17"/>
                  <a:gd name="T12" fmla="*/ 47 w 48"/>
                  <a:gd name="T13" fmla="*/ 7 h 17"/>
                  <a:gd name="T14" fmla="*/ 46 w 48"/>
                  <a:gd name="T15" fmla="*/ 12 h 17"/>
                  <a:gd name="T16" fmla="*/ 48 w 48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7">
                    <a:moveTo>
                      <a:pt x="48" y="17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23" y="0"/>
                    </a:lnTo>
                    <a:lnTo>
                      <a:pt x="39" y="4"/>
                    </a:lnTo>
                    <a:lnTo>
                      <a:pt x="47" y="7"/>
                    </a:lnTo>
                    <a:lnTo>
                      <a:pt x="46" y="12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899" name="Freeform 161"/>
              <p:cNvSpPr>
                <a:spLocks/>
              </p:cNvSpPr>
              <p:nvPr/>
            </p:nvSpPr>
            <p:spPr bwMode="auto">
              <a:xfrm>
                <a:off x="6937902" y="1916120"/>
                <a:ext cx="81122" cy="17497"/>
              </a:xfrm>
              <a:custGeom>
                <a:avLst/>
                <a:gdLst>
                  <a:gd name="T0" fmla="*/ 51 w 51"/>
                  <a:gd name="T1" fmla="*/ 10 h 11"/>
                  <a:gd name="T2" fmla="*/ 32 w 51"/>
                  <a:gd name="T3" fmla="*/ 11 h 11"/>
                  <a:gd name="T4" fmla="*/ 3 w 51"/>
                  <a:gd name="T5" fmla="*/ 9 h 11"/>
                  <a:gd name="T6" fmla="*/ 0 w 51"/>
                  <a:gd name="T7" fmla="*/ 8 h 11"/>
                  <a:gd name="T8" fmla="*/ 2 w 51"/>
                  <a:gd name="T9" fmla="*/ 2 h 11"/>
                  <a:gd name="T10" fmla="*/ 15 w 51"/>
                  <a:gd name="T11" fmla="*/ 0 h 11"/>
                  <a:gd name="T12" fmla="*/ 43 w 51"/>
                  <a:gd name="T13" fmla="*/ 6 h 11"/>
                  <a:gd name="T14" fmla="*/ 51 w 51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1">
                    <a:moveTo>
                      <a:pt x="51" y="10"/>
                    </a:moveTo>
                    <a:lnTo>
                      <a:pt x="32" y="11"/>
                    </a:lnTo>
                    <a:lnTo>
                      <a:pt x="3" y="9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43" y="6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0" name="Freeform 162"/>
              <p:cNvSpPr>
                <a:spLocks/>
              </p:cNvSpPr>
              <p:nvPr/>
            </p:nvSpPr>
            <p:spPr bwMode="auto">
              <a:xfrm>
                <a:off x="6982438" y="1874767"/>
                <a:ext cx="101799" cy="20679"/>
              </a:xfrm>
              <a:custGeom>
                <a:avLst/>
                <a:gdLst>
                  <a:gd name="T0" fmla="*/ 64 w 64"/>
                  <a:gd name="T1" fmla="*/ 7 h 13"/>
                  <a:gd name="T2" fmla="*/ 60 w 64"/>
                  <a:gd name="T3" fmla="*/ 13 h 13"/>
                  <a:gd name="T4" fmla="*/ 38 w 64"/>
                  <a:gd name="T5" fmla="*/ 11 h 13"/>
                  <a:gd name="T6" fmla="*/ 5 w 64"/>
                  <a:gd name="T7" fmla="*/ 5 h 13"/>
                  <a:gd name="T8" fmla="*/ 0 w 64"/>
                  <a:gd name="T9" fmla="*/ 0 h 13"/>
                  <a:gd name="T10" fmla="*/ 27 w 64"/>
                  <a:gd name="T11" fmla="*/ 2 h 13"/>
                  <a:gd name="T12" fmla="*/ 64 w 64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">
                    <a:moveTo>
                      <a:pt x="64" y="7"/>
                    </a:moveTo>
                    <a:lnTo>
                      <a:pt x="60" y="13"/>
                    </a:lnTo>
                    <a:lnTo>
                      <a:pt x="38" y="11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7" y="2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1" name="Freeform 163"/>
              <p:cNvSpPr>
                <a:spLocks/>
              </p:cNvSpPr>
              <p:nvPr/>
            </p:nvSpPr>
            <p:spPr bwMode="auto">
              <a:xfrm>
                <a:off x="6793161" y="1858861"/>
                <a:ext cx="176556" cy="38174"/>
              </a:xfrm>
              <a:custGeom>
                <a:avLst/>
                <a:gdLst>
                  <a:gd name="T0" fmla="*/ 102 w 111"/>
                  <a:gd name="T1" fmla="*/ 9 h 24"/>
                  <a:gd name="T2" fmla="*/ 111 w 111"/>
                  <a:gd name="T3" fmla="*/ 21 h 24"/>
                  <a:gd name="T4" fmla="*/ 64 w 111"/>
                  <a:gd name="T5" fmla="*/ 20 h 24"/>
                  <a:gd name="T6" fmla="*/ 50 w 111"/>
                  <a:gd name="T7" fmla="*/ 24 h 24"/>
                  <a:gd name="T8" fmla="*/ 10 w 111"/>
                  <a:gd name="T9" fmla="*/ 14 h 24"/>
                  <a:gd name="T10" fmla="*/ 0 w 111"/>
                  <a:gd name="T11" fmla="*/ 3 h 24"/>
                  <a:gd name="T12" fmla="*/ 12 w 111"/>
                  <a:gd name="T13" fmla="*/ 0 h 24"/>
                  <a:gd name="T14" fmla="*/ 45 w 111"/>
                  <a:gd name="T15" fmla="*/ 1 h 24"/>
                  <a:gd name="T16" fmla="*/ 102 w 111"/>
                  <a:gd name="T1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24">
                    <a:moveTo>
                      <a:pt x="102" y="9"/>
                    </a:moveTo>
                    <a:lnTo>
                      <a:pt x="111" y="21"/>
                    </a:lnTo>
                    <a:lnTo>
                      <a:pt x="64" y="20"/>
                    </a:lnTo>
                    <a:lnTo>
                      <a:pt x="50" y="24"/>
                    </a:lnTo>
                    <a:lnTo>
                      <a:pt x="10" y="14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45" y="1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2" name="Freeform 164"/>
              <p:cNvSpPr>
                <a:spLocks/>
              </p:cNvSpPr>
              <p:nvPr/>
            </p:nvSpPr>
            <p:spPr bwMode="auto">
              <a:xfrm>
                <a:off x="5185082" y="1839772"/>
                <a:ext cx="268807" cy="160650"/>
              </a:xfrm>
              <a:custGeom>
                <a:avLst/>
                <a:gdLst>
                  <a:gd name="T0" fmla="*/ 90 w 169"/>
                  <a:gd name="T1" fmla="*/ 100 h 101"/>
                  <a:gd name="T2" fmla="*/ 83 w 169"/>
                  <a:gd name="T3" fmla="*/ 101 h 101"/>
                  <a:gd name="T4" fmla="*/ 39 w 169"/>
                  <a:gd name="T5" fmla="*/ 99 h 101"/>
                  <a:gd name="T6" fmla="*/ 32 w 169"/>
                  <a:gd name="T7" fmla="*/ 92 h 101"/>
                  <a:gd name="T8" fmla="*/ 6 w 169"/>
                  <a:gd name="T9" fmla="*/ 87 h 101"/>
                  <a:gd name="T10" fmla="*/ 0 w 169"/>
                  <a:gd name="T11" fmla="*/ 78 h 101"/>
                  <a:gd name="T12" fmla="*/ 11 w 169"/>
                  <a:gd name="T13" fmla="*/ 75 h 101"/>
                  <a:gd name="T14" fmla="*/ 5 w 169"/>
                  <a:gd name="T15" fmla="*/ 66 h 101"/>
                  <a:gd name="T16" fmla="*/ 23 w 169"/>
                  <a:gd name="T17" fmla="*/ 52 h 101"/>
                  <a:gd name="T18" fmla="*/ 10 w 169"/>
                  <a:gd name="T19" fmla="*/ 50 h 101"/>
                  <a:gd name="T20" fmla="*/ 32 w 169"/>
                  <a:gd name="T21" fmla="*/ 36 h 101"/>
                  <a:gd name="T22" fmla="*/ 24 w 169"/>
                  <a:gd name="T23" fmla="*/ 29 h 101"/>
                  <a:gd name="T24" fmla="*/ 46 w 169"/>
                  <a:gd name="T25" fmla="*/ 20 h 101"/>
                  <a:gd name="T26" fmla="*/ 80 w 169"/>
                  <a:gd name="T27" fmla="*/ 10 h 101"/>
                  <a:gd name="T28" fmla="*/ 118 w 169"/>
                  <a:gd name="T29" fmla="*/ 8 h 101"/>
                  <a:gd name="T30" fmla="*/ 134 w 169"/>
                  <a:gd name="T31" fmla="*/ 2 h 101"/>
                  <a:gd name="T32" fmla="*/ 156 w 169"/>
                  <a:gd name="T33" fmla="*/ 0 h 101"/>
                  <a:gd name="T34" fmla="*/ 169 w 169"/>
                  <a:gd name="T35" fmla="*/ 6 h 101"/>
                  <a:gd name="T36" fmla="*/ 165 w 169"/>
                  <a:gd name="T37" fmla="*/ 11 h 101"/>
                  <a:gd name="T38" fmla="*/ 127 w 169"/>
                  <a:gd name="T39" fmla="*/ 18 h 101"/>
                  <a:gd name="T40" fmla="*/ 95 w 169"/>
                  <a:gd name="T41" fmla="*/ 26 h 101"/>
                  <a:gd name="T42" fmla="*/ 67 w 169"/>
                  <a:gd name="T43" fmla="*/ 41 h 101"/>
                  <a:gd name="T44" fmla="*/ 58 w 169"/>
                  <a:gd name="T45" fmla="*/ 56 h 101"/>
                  <a:gd name="T46" fmla="*/ 47 w 169"/>
                  <a:gd name="T47" fmla="*/ 72 h 101"/>
                  <a:gd name="T48" fmla="*/ 57 w 169"/>
                  <a:gd name="T49" fmla="*/ 86 h 101"/>
                  <a:gd name="T50" fmla="*/ 90 w 169"/>
                  <a:gd name="T51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01">
                    <a:moveTo>
                      <a:pt x="90" y="100"/>
                    </a:moveTo>
                    <a:lnTo>
                      <a:pt x="83" y="101"/>
                    </a:lnTo>
                    <a:lnTo>
                      <a:pt x="39" y="99"/>
                    </a:lnTo>
                    <a:lnTo>
                      <a:pt x="32" y="9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11" y="75"/>
                    </a:lnTo>
                    <a:lnTo>
                      <a:pt x="5" y="66"/>
                    </a:lnTo>
                    <a:lnTo>
                      <a:pt x="23" y="52"/>
                    </a:lnTo>
                    <a:lnTo>
                      <a:pt x="10" y="50"/>
                    </a:lnTo>
                    <a:lnTo>
                      <a:pt x="32" y="36"/>
                    </a:lnTo>
                    <a:lnTo>
                      <a:pt x="24" y="29"/>
                    </a:lnTo>
                    <a:lnTo>
                      <a:pt x="46" y="20"/>
                    </a:lnTo>
                    <a:lnTo>
                      <a:pt x="80" y="10"/>
                    </a:lnTo>
                    <a:lnTo>
                      <a:pt x="118" y="8"/>
                    </a:lnTo>
                    <a:lnTo>
                      <a:pt x="134" y="2"/>
                    </a:lnTo>
                    <a:lnTo>
                      <a:pt x="156" y="0"/>
                    </a:lnTo>
                    <a:lnTo>
                      <a:pt x="169" y="6"/>
                    </a:lnTo>
                    <a:lnTo>
                      <a:pt x="165" y="11"/>
                    </a:lnTo>
                    <a:lnTo>
                      <a:pt x="127" y="18"/>
                    </a:lnTo>
                    <a:lnTo>
                      <a:pt x="95" y="26"/>
                    </a:lnTo>
                    <a:lnTo>
                      <a:pt x="67" y="41"/>
                    </a:lnTo>
                    <a:lnTo>
                      <a:pt x="58" y="56"/>
                    </a:lnTo>
                    <a:lnTo>
                      <a:pt x="47" y="72"/>
                    </a:lnTo>
                    <a:lnTo>
                      <a:pt x="57" y="86"/>
                    </a:lnTo>
                    <a:lnTo>
                      <a:pt x="90" y="100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3" name="Freeform 165"/>
              <p:cNvSpPr>
                <a:spLocks/>
              </p:cNvSpPr>
              <p:nvPr/>
            </p:nvSpPr>
            <p:spPr bwMode="auto">
              <a:xfrm>
                <a:off x="5999460" y="1784101"/>
                <a:ext cx="98616" cy="33401"/>
              </a:xfrm>
              <a:custGeom>
                <a:avLst/>
                <a:gdLst>
                  <a:gd name="T0" fmla="*/ 62 w 62"/>
                  <a:gd name="T1" fmla="*/ 15 h 21"/>
                  <a:gd name="T2" fmla="*/ 2 w 62"/>
                  <a:gd name="T3" fmla="*/ 21 h 21"/>
                  <a:gd name="T4" fmla="*/ 0 w 62"/>
                  <a:gd name="T5" fmla="*/ 2 h 21"/>
                  <a:gd name="T6" fmla="*/ 8 w 62"/>
                  <a:gd name="T7" fmla="*/ 0 h 21"/>
                  <a:gd name="T8" fmla="*/ 18 w 62"/>
                  <a:gd name="T9" fmla="*/ 1 h 21"/>
                  <a:gd name="T10" fmla="*/ 58 w 62"/>
                  <a:gd name="T11" fmla="*/ 9 h 21"/>
                  <a:gd name="T12" fmla="*/ 62 w 62"/>
                  <a:gd name="T1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1">
                    <a:moveTo>
                      <a:pt x="62" y="15"/>
                    </a:moveTo>
                    <a:lnTo>
                      <a:pt x="2" y="21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1"/>
                    </a:lnTo>
                    <a:lnTo>
                      <a:pt x="58" y="9"/>
                    </a:lnTo>
                    <a:lnTo>
                      <a:pt x="62" y="1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4" name="Freeform 166"/>
              <p:cNvSpPr>
                <a:spLocks/>
              </p:cNvSpPr>
              <p:nvPr/>
            </p:nvSpPr>
            <p:spPr bwMode="auto">
              <a:xfrm>
                <a:off x="4943313" y="1750700"/>
                <a:ext cx="119293" cy="19088"/>
              </a:xfrm>
              <a:custGeom>
                <a:avLst/>
                <a:gdLst>
                  <a:gd name="T0" fmla="*/ 72 w 75"/>
                  <a:gd name="T1" fmla="*/ 5 h 12"/>
                  <a:gd name="T2" fmla="*/ 58 w 75"/>
                  <a:gd name="T3" fmla="*/ 7 h 12"/>
                  <a:gd name="T4" fmla="*/ 48 w 75"/>
                  <a:gd name="T5" fmla="*/ 8 h 12"/>
                  <a:gd name="T6" fmla="*/ 48 w 75"/>
                  <a:gd name="T7" fmla="*/ 10 h 12"/>
                  <a:gd name="T8" fmla="*/ 36 w 75"/>
                  <a:gd name="T9" fmla="*/ 12 h 12"/>
                  <a:gd name="T10" fmla="*/ 22 w 75"/>
                  <a:gd name="T11" fmla="*/ 9 h 12"/>
                  <a:gd name="T12" fmla="*/ 26 w 75"/>
                  <a:gd name="T13" fmla="*/ 5 h 12"/>
                  <a:gd name="T14" fmla="*/ 0 w 75"/>
                  <a:gd name="T15" fmla="*/ 5 h 12"/>
                  <a:gd name="T16" fmla="*/ 21 w 75"/>
                  <a:gd name="T17" fmla="*/ 2 h 12"/>
                  <a:gd name="T18" fmla="*/ 38 w 75"/>
                  <a:gd name="T19" fmla="*/ 2 h 12"/>
                  <a:gd name="T20" fmla="*/ 43 w 75"/>
                  <a:gd name="T21" fmla="*/ 5 h 12"/>
                  <a:gd name="T22" fmla="*/ 47 w 75"/>
                  <a:gd name="T23" fmla="*/ 2 h 12"/>
                  <a:gd name="T24" fmla="*/ 56 w 75"/>
                  <a:gd name="T25" fmla="*/ 0 h 12"/>
                  <a:gd name="T26" fmla="*/ 75 w 75"/>
                  <a:gd name="T27" fmla="*/ 3 h 12"/>
                  <a:gd name="T28" fmla="*/ 72 w 75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2">
                    <a:moveTo>
                      <a:pt x="72" y="5"/>
                    </a:moveTo>
                    <a:lnTo>
                      <a:pt x="58" y="7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6" y="12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0" y="5"/>
                    </a:lnTo>
                    <a:lnTo>
                      <a:pt x="21" y="2"/>
                    </a:lnTo>
                    <a:lnTo>
                      <a:pt x="38" y="2"/>
                    </a:lnTo>
                    <a:lnTo>
                      <a:pt x="43" y="5"/>
                    </a:lnTo>
                    <a:lnTo>
                      <a:pt x="47" y="2"/>
                    </a:lnTo>
                    <a:lnTo>
                      <a:pt x="56" y="0"/>
                    </a:lnTo>
                    <a:lnTo>
                      <a:pt x="75" y="3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5" name="Freeform 167"/>
              <p:cNvSpPr>
                <a:spLocks/>
              </p:cNvSpPr>
              <p:nvPr/>
            </p:nvSpPr>
            <p:spPr bwMode="auto">
              <a:xfrm>
                <a:off x="5786321" y="1744339"/>
                <a:ext cx="198824" cy="54080"/>
              </a:xfrm>
              <a:custGeom>
                <a:avLst/>
                <a:gdLst>
                  <a:gd name="T0" fmla="*/ 125 w 125"/>
                  <a:gd name="T1" fmla="*/ 32 h 34"/>
                  <a:gd name="T2" fmla="*/ 102 w 125"/>
                  <a:gd name="T3" fmla="*/ 34 h 34"/>
                  <a:gd name="T4" fmla="*/ 65 w 125"/>
                  <a:gd name="T5" fmla="*/ 30 h 34"/>
                  <a:gd name="T6" fmla="*/ 39 w 125"/>
                  <a:gd name="T7" fmla="*/ 24 h 34"/>
                  <a:gd name="T8" fmla="*/ 19 w 125"/>
                  <a:gd name="T9" fmla="*/ 15 h 34"/>
                  <a:gd name="T10" fmla="*/ 0 w 125"/>
                  <a:gd name="T11" fmla="*/ 12 h 34"/>
                  <a:gd name="T12" fmla="*/ 19 w 125"/>
                  <a:gd name="T13" fmla="*/ 3 h 34"/>
                  <a:gd name="T14" fmla="*/ 39 w 125"/>
                  <a:gd name="T15" fmla="*/ 0 h 34"/>
                  <a:gd name="T16" fmla="*/ 70 w 125"/>
                  <a:gd name="T17" fmla="*/ 7 h 34"/>
                  <a:gd name="T18" fmla="*/ 113 w 125"/>
                  <a:gd name="T19" fmla="*/ 19 h 34"/>
                  <a:gd name="T20" fmla="*/ 125 w 125"/>
                  <a:gd name="T2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34">
                    <a:moveTo>
                      <a:pt x="125" y="32"/>
                    </a:moveTo>
                    <a:lnTo>
                      <a:pt x="102" y="34"/>
                    </a:lnTo>
                    <a:lnTo>
                      <a:pt x="65" y="30"/>
                    </a:lnTo>
                    <a:lnTo>
                      <a:pt x="39" y="24"/>
                    </a:lnTo>
                    <a:lnTo>
                      <a:pt x="19" y="15"/>
                    </a:lnTo>
                    <a:lnTo>
                      <a:pt x="0" y="12"/>
                    </a:lnTo>
                    <a:lnTo>
                      <a:pt x="19" y="3"/>
                    </a:lnTo>
                    <a:lnTo>
                      <a:pt x="39" y="0"/>
                    </a:lnTo>
                    <a:lnTo>
                      <a:pt x="70" y="7"/>
                    </a:lnTo>
                    <a:lnTo>
                      <a:pt x="113" y="19"/>
                    </a:lnTo>
                    <a:lnTo>
                      <a:pt x="125" y="3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6" name="Freeform 168"/>
              <p:cNvSpPr>
                <a:spLocks/>
              </p:cNvSpPr>
              <p:nvPr/>
            </p:nvSpPr>
            <p:spPr bwMode="auto">
              <a:xfrm>
                <a:off x="4983078" y="4308353"/>
                <a:ext cx="52489" cy="58853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7" name="Freeform 169"/>
              <p:cNvSpPr>
                <a:spLocks/>
              </p:cNvSpPr>
              <p:nvPr/>
            </p:nvSpPr>
            <p:spPr bwMode="auto">
              <a:xfrm>
                <a:off x="3645397" y="3357186"/>
                <a:ext cx="244948" cy="219500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8" name="Freeform 170"/>
              <p:cNvSpPr>
                <a:spLocks/>
              </p:cNvSpPr>
              <p:nvPr/>
            </p:nvSpPr>
            <p:spPr bwMode="auto">
              <a:xfrm>
                <a:off x="5110324" y="3209261"/>
                <a:ext cx="615554" cy="521709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09" name="Freeform 171"/>
              <p:cNvSpPr>
                <a:spLocks/>
              </p:cNvSpPr>
              <p:nvPr/>
            </p:nvSpPr>
            <p:spPr bwMode="auto">
              <a:xfrm>
                <a:off x="4771531" y="3543285"/>
                <a:ext cx="469222" cy="442180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0" name="Freeform 172"/>
              <p:cNvSpPr>
                <a:spLocks/>
              </p:cNvSpPr>
              <p:nvPr/>
            </p:nvSpPr>
            <p:spPr bwMode="auto">
              <a:xfrm>
                <a:off x="4830384" y="3866173"/>
                <a:ext cx="334023" cy="289485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1" name="Freeform 173"/>
              <p:cNvSpPr>
                <a:spLocks/>
              </p:cNvSpPr>
              <p:nvPr/>
            </p:nvSpPr>
            <p:spPr bwMode="auto">
              <a:xfrm>
                <a:off x="3623129" y="3723021"/>
                <a:ext cx="178144" cy="139971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2" name="Freeform 174"/>
              <p:cNvSpPr>
                <a:spLocks/>
              </p:cNvSpPr>
              <p:nvPr/>
            </p:nvSpPr>
            <p:spPr bwMode="auto">
              <a:xfrm>
                <a:off x="8827512" y="4608974"/>
                <a:ext cx="28630" cy="19088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3" name="Freeform 175"/>
              <p:cNvSpPr>
                <a:spLocks/>
              </p:cNvSpPr>
              <p:nvPr/>
            </p:nvSpPr>
            <p:spPr bwMode="auto">
              <a:xfrm>
                <a:off x="8781388" y="4577161"/>
                <a:ext cx="34992" cy="2067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4" name="Freeform 176"/>
              <p:cNvSpPr>
                <a:spLocks/>
              </p:cNvSpPr>
              <p:nvPr/>
            </p:nvSpPr>
            <p:spPr bwMode="auto">
              <a:xfrm>
                <a:off x="8813197" y="4545350"/>
                <a:ext cx="27041" cy="49308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5" name="Freeform 177"/>
              <p:cNvSpPr>
                <a:spLocks/>
              </p:cNvSpPr>
              <p:nvPr/>
            </p:nvSpPr>
            <p:spPr bwMode="auto">
              <a:xfrm>
                <a:off x="8747984" y="4513538"/>
                <a:ext cx="46127" cy="39765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6" name="Freeform 178"/>
              <p:cNvSpPr>
                <a:spLocks/>
              </p:cNvSpPr>
              <p:nvPr/>
            </p:nvSpPr>
            <p:spPr bwMode="auto">
              <a:xfrm>
                <a:off x="8698678" y="4488089"/>
                <a:ext cx="28630" cy="27040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7" name="Freeform 179"/>
              <p:cNvSpPr>
                <a:spLocks/>
              </p:cNvSpPr>
              <p:nvPr/>
            </p:nvSpPr>
            <p:spPr bwMode="auto">
              <a:xfrm>
                <a:off x="3748787" y="3939339"/>
                <a:ext cx="87484" cy="108160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8" name="Freeform 180"/>
              <p:cNvSpPr>
                <a:spLocks/>
              </p:cNvSpPr>
              <p:nvPr/>
            </p:nvSpPr>
            <p:spPr bwMode="auto">
              <a:xfrm>
                <a:off x="1521971" y="3794596"/>
                <a:ext cx="69986" cy="4135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19" name="Freeform 181"/>
              <p:cNvSpPr>
                <a:spLocks/>
              </p:cNvSpPr>
              <p:nvPr/>
            </p:nvSpPr>
            <p:spPr bwMode="auto">
              <a:xfrm>
                <a:off x="5372767" y="3891620"/>
                <a:ext cx="186097" cy="114522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0" name="Freeform 182"/>
              <p:cNvSpPr>
                <a:spLocks/>
              </p:cNvSpPr>
              <p:nvPr/>
            </p:nvSpPr>
            <p:spPr bwMode="auto">
              <a:xfrm>
                <a:off x="5331414" y="3874125"/>
                <a:ext cx="287896" cy="451725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1" name="Freeform 183"/>
              <p:cNvSpPr>
                <a:spLocks/>
              </p:cNvSpPr>
              <p:nvPr/>
            </p:nvSpPr>
            <p:spPr bwMode="auto">
              <a:xfrm>
                <a:off x="4625196" y="2749584"/>
                <a:ext cx="117705" cy="127246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2" name="Freeform 184"/>
              <p:cNvSpPr>
                <a:spLocks/>
              </p:cNvSpPr>
              <p:nvPr/>
            </p:nvSpPr>
            <p:spPr bwMode="auto">
              <a:xfrm>
                <a:off x="2439736" y="4071358"/>
                <a:ext cx="119293" cy="139971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3" name="Freeform 185"/>
              <p:cNvSpPr>
                <a:spLocks/>
              </p:cNvSpPr>
              <p:nvPr/>
            </p:nvSpPr>
            <p:spPr bwMode="auto">
              <a:xfrm>
                <a:off x="4567936" y="2639835"/>
                <a:ext cx="143152" cy="57262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4" name="Freeform 186"/>
              <p:cNvSpPr>
                <a:spLocks/>
              </p:cNvSpPr>
              <p:nvPr/>
            </p:nvSpPr>
            <p:spPr bwMode="auto">
              <a:xfrm>
                <a:off x="4491588" y="2727316"/>
                <a:ext cx="73166" cy="46128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5" name="Freeform 187"/>
              <p:cNvSpPr>
                <a:spLocks/>
              </p:cNvSpPr>
              <p:nvPr/>
            </p:nvSpPr>
            <p:spPr bwMode="auto">
              <a:xfrm>
                <a:off x="4394563" y="2043369"/>
                <a:ext cx="264037" cy="411960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6" name="Freeform 188"/>
              <p:cNvSpPr>
                <a:spLocks/>
              </p:cNvSpPr>
              <p:nvPr/>
            </p:nvSpPr>
            <p:spPr bwMode="auto">
              <a:xfrm>
                <a:off x="5002164" y="5117961"/>
                <a:ext cx="38174" cy="5408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7" name="Freeform 189"/>
              <p:cNvSpPr>
                <a:spLocks/>
              </p:cNvSpPr>
              <p:nvPr/>
            </p:nvSpPr>
            <p:spPr bwMode="auto">
              <a:xfrm>
                <a:off x="5119869" y="3042252"/>
                <a:ext cx="168603" cy="160650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8" name="Freeform 190"/>
              <p:cNvSpPr>
                <a:spLocks/>
              </p:cNvSpPr>
              <p:nvPr/>
            </p:nvSpPr>
            <p:spPr bwMode="auto">
              <a:xfrm>
                <a:off x="4526580" y="3497157"/>
                <a:ext cx="299029" cy="528073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29" name="Freeform 191"/>
              <p:cNvSpPr>
                <a:spLocks/>
              </p:cNvSpPr>
              <p:nvPr/>
            </p:nvSpPr>
            <p:spPr bwMode="auto">
              <a:xfrm>
                <a:off x="4132117" y="3905938"/>
                <a:ext cx="55671" cy="168602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0" name="Freeform 192"/>
              <p:cNvSpPr>
                <a:spLocks/>
              </p:cNvSpPr>
              <p:nvPr/>
            </p:nvSpPr>
            <p:spPr bwMode="auto">
              <a:xfrm>
                <a:off x="6937902" y="3595774"/>
                <a:ext cx="252904" cy="486717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1" name="Freeform 193"/>
              <p:cNvSpPr>
                <a:spLocks/>
              </p:cNvSpPr>
              <p:nvPr/>
            </p:nvSpPr>
            <p:spPr bwMode="auto">
              <a:xfrm>
                <a:off x="5958103" y="2918185"/>
                <a:ext cx="219501" cy="139971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2" name="Freeform 194"/>
              <p:cNvSpPr>
                <a:spLocks/>
              </p:cNvSpPr>
              <p:nvPr/>
            </p:nvSpPr>
            <p:spPr bwMode="auto">
              <a:xfrm>
                <a:off x="5535011" y="2860926"/>
                <a:ext cx="411960" cy="244949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3" name="Freeform 195"/>
              <p:cNvSpPr>
                <a:spLocks/>
              </p:cNvSpPr>
              <p:nvPr/>
            </p:nvSpPr>
            <p:spPr bwMode="auto">
              <a:xfrm>
                <a:off x="7774548" y="4543760"/>
                <a:ext cx="69986" cy="36585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4" name="Freeform 196"/>
              <p:cNvSpPr>
                <a:spLocks/>
              </p:cNvSpPr>
              <p:nvPr/>
            </p:nvSpPr>
            <p:spPr bwMode="auto">
              <a:xfrm>
                <a:off x="2331576" y="3910708"/>
                <a:ext cx="31812" cy="30222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5" name="Freeform 197"/>
              <p:cNvSpPr>
                <a:spLocks/>
              </p:cNvSpPr>
              <p:nvPr/>
            </p:nvSpPr>
            <p:spPr bwMode="auto">
              <a:xfrm>
                <a:off x="4342074" y="3037480"/>
                <a:ext cx="111340" cy="232225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6" name="Freeform 198"/>
              <p:cNvSpPr>
                <a:spLocks/>
              </p:cNvSpPr>
              <p:nvPr/>
            </p:nvSpPr>
            <p:spPr bwMode="auto">
              <a:xfrm>
                <a:off x="4839923" y="2883193"/>
                <a:ext cx="515350" cy="205185"/>
              </a:xfrm>
              <a:custGeom>
                <a:avLst/>
                <a:gdLst>
                  <a:gd name="T0" fmla="*/ 177 w 324"/>
                  <a:gd name="T1" fmla="*/ 15 h 129"/>
                  <a:gd name="T2" fmla="*/ 202 w 324"/>
                  <a:gd name="T3" fmla="*/ 23 h 129"/>
                  <a:gd name="T4" fmla="*/ 222 w 324"/>
                  <a:gd name="T5" fmla="*/ 20 h 129"/>
                  <a:gd name="T6" fmla="*/ 236 w 324"/>
                  <a:gd name="T7" fmla="*/ 22 h 129"/>
                  <a:gd name="T8" fmla="*/ 254 w 324"/>
                  <a:gd name="T9" fmla="*/ 11 h 129"/>
                  <a:gd name="T10" fmla="*/ 272 w 324"/>
                  <a:gd name="T11" fmla="*/ 10 h 129"/>
                  <a:gd name="T12" fmla="*/ 290 w 324"/>
                  <a:gd name="T13" fmla="*/ 20 h 129"/>
                  <a:gd name="T14" fmla="*/ 294 w 324"/>
                  <a:gd name="T15" fmla="*/ 27 h 129"/>
                  <a:gd name="T16" fmla="*/ 294 w 324"/>
                  <a:gd name="T17" fmla="*/ 37 h 129"/>
                  <a:gd name="T18" fmla="*/ 308 w 324"/>
                  <a:gd name="T19" fmla="*/ 42 h 129"/>
                  <a:gd name="T20" fmla="*/ 316 w 324"/>
                  <a:gd name="T21" fmla="*/ 48 h 129"/>
                  <a:gd name="T22" fmla="*/ 305 w 324"/>
                  <a:gd name="T23" fmla="*/ 54 h 129"/>
                  <a:gd name="T24" fmla="*/ 314 w 324"/>
                  <a:gd name="T25" fmla="*/ 78 h 129"/>
                  <a:gd name="T26" fmla="*/ 312 w 324"/>
                  <a:gd name="T27" fmla="*/ 84 h 129"/>
                  <a:gd name="T28" fmla="*/ 324 w 324"/>
                  <a:gd name="T29" fmla="*/ 101 h 129"/>
                  <a:gd name="T30" fmla="*/ 316 w 324"/>
                  <a:gd name="T31" fmla="*/ 104 h 129"/>
                  <a:gd name="T32" fmla="*/ 310 w 324"/>
                  <a:gd name="T33" fmla="*/ 99 h 129"/>
                  <a:gd name="T34" fmla="*/ 289 w 324"/>
                  <a:gd name="T35" fmla="*/ 96 h 129"/>
                  <a:gd name="T36" fmla="*/ 282 w 324"/>
                  <a:gd name="T37" fmla="*/ 100 h 129"/>
                  <a:gd name="T38" fmla="*/ 263 w 324"/>
                  <a:gd name="T39" fmla="*/ 103 h 129"/>
                  <a:gd name="T40" fmla="*/ 254 w 324"/>
                  <a:gd name="T41" fmla="*/ 103 h 129"/>
                  <a:gd name="T42" fmla="*/ 235 w 324"/>
                  <a:gd name="T43" fmla="*/ 110 h 129"/>
                  <a:gd name="T44" fmla="*/ 221 w 324"/>
                  <a:gd name="T45" fmla="*/ 110 h 129"/>
                  <a:gd name="T46" fmla="*/ 212 w 324"/>
                  <a:gd name="T47" fmla="*/ 106 h 129"/>
                  <a:gd name="T48" fmla="*/ 193 w 324"/>
                  <a:gd name="T49" fmla="*/ 112 h 129"/>
                  <a:gd name="T50" fmla="*/ 187 w 324"/>
                  <a:gd name="T51" fmla="*/ 108 h 129"/>
                  <a:gd name="T52" fmla="*/ 188 w 324"/>
                  <a:gd name="T53" fmla="*/ 120 h 129"/>
                  <a:gd name="T54" fmla="*/ 184 w 324"/>
                  <a:gd name="T55" fmla="*/ 124 h 129"/>
                  <a:gd name="T56" fmla="*/ 180 w 324"/>
                  <a:gd name="T57" fmla="*/ 129 h 129"/>
                  <a:gd name="T58" fmla="*/ 172 w 324"/>
                  <a:gd name="T59" fmla="*/ 119 h 129"/>
                  <a:gd name="T60" fmla="*/ 178 w 324"/>
                  <a:gd name="T61" fmla="*/ 112 h 129"/>
                  <a:gd name="T62" fmla="*/ 167 w 324"/>
                  <a:gd name="T63" fmla="*/ 113 h 129"/>
                  <a:gd name="T64" fmla="*/ 153 w 324"/>
                  <a:gd name="T65" fmla="*/ 109 h 129"/>
                  <a:gd name="T66" fmla="*/ 142 w 324"/>
                  <a:gd name="T67" fmla="*/ 120 h 129"/>
                  <a:gd name="T68" fmla="*/ 116 w 324"/>
                  <a:gd name="T69" fmla="*/ 123 h 129"/>
                  <a:gd name="T70" fmla="*/ 101 w 324"/>
                  <a:gd name="T71" fmla="*/ 112 h 129"/>
                  <a:gd name="T72" fmla="*/ 82 w 324"/>
                  <a:gd name="T73" fmla="*/ 111 h 129"/>
                  <a:gd name="T74" fmla="*/ 80 w 324"/>
                  <a:gd name="T75" fmla="*/ 120 h 129"/>
                  <a:gd name="T76" fmla="*/ 68 w 324"/>
                  <a:gd name="T77" fmla="*/ 122 h 129"/>
                  <a:gd name="T78" fmla="*/ 50 w 324"/>
                  <a:gd name="T79" fmla="*/ 111 h 129"/>
                  <a:gd name="T80" fmla="*/ 31 w 324"/>
                  <a:gd name="T81" fmla="*/ 111 h 129"/>
                  <a:gd name="T82" fmla="*/ 19 w 324"/>
                  <a:gd name="T83" fmla="*/ 91 h 129"/>
                  <a:gd name="T84" fmla="*/ 6 w 324"/>
                  <a:gd name="T85" fmla="*/ 79 h 129"/>
                  <a:gd name="T86" fmla="*/ 12 w 324"/>
                  <a:gd name="T87" fmla="*/ 63 h 129"/>
                  <a:gd name="T88" fmla="*/ 0 w 324"/>
                  <a:gd name="T89" fmla="*/ 53 h 129"/>
                  <a:gd name="T90" fmla="*/ 17 w 324"/>
                  <a:gd name="T91" fmla="*/ 34 h 129"/>
                  <a:gd name="T92" fmla="*/ 43 w 324"/>
                  <a:gd name="T93" fmla="*/ 33 h 129"/>
                  <a:gd name="T94" fmla="*/ 48 w 324"/>
                  <a:gd name="T95" fmla="*/ 17 h 129"/>
                  <a:gd name="T96" fmla="*/ 81 w 324"/>
                  <a:gd name="T97" fmla="*/ 20 h 129"/>
                  <a:gd name="T98" fmla="*/ 99 w 324"/>
                  <a:gd name="T99" fmla="*/ 7 h 129"/>
                  <a:gd name="T100" fmla="*/ 118 w 324"/>
                  <a:gd name="T101" fmla="*/ 1 h 129"/>
                  <a:gd name="T102" fmla="*/ 145 w 324"/>
                  <a:gd name="T103" fmla="*/ 0 h 129"/>
                  <a:gd name="T104" fmla="*/ 177 w 324"/>
                  <a:gd name="T105" fmla="*/ 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4" h="129">
                    <a:moveTo>
                      <a:pt x="177" y="15"/>
                    </a:moveTo>
                    <a:lnTo>
                      <a:pt x="202" y="23"/>
                    </a:lnTo>
                    <a:lnTo>
                      <a:pt x="222" y="20"/>
                    </a:lnTo>
                    <a:lnTo>
                      <a:pt x="236" y="22"/>
                    </a:lnTo>
                    <a:lnTo>
                      <a:pt x="254" y="11"/>
                    </a:lnTo>
                    <a:lnTo>
                      <a:pt x="272" y="10"/>
                    </a:lnTo>
                    <a:lnTo>
                      <a:pt x="290" y="20"/>
                    </a:lnTo>
                    <a:lnTo>
                      <a:pt x="294" y="27"/>
                    </a:lnTo>
                    <a:lnTo>
                      <a:pt x="294" y="37"/>
                    </a:lnTo>
                    <a:lnTo>
                      <a:pt x="308" y="42"/>
                    </a:lnTo>
                    <a:lnTo>
                      <a:pt x="316" y="48"/>
                    </a:lnTo>
                    <a:lnTo>
                      <a:pt x="305" y="54"/>
                    </a:lnTo>
                    <a:lnTo>
                      <a:pt x="314" y="78"/>
                    </a:lnTo>
                    <a:lnTo>
                      <a:pt x="312" y="84"/>
                    </a:lnTo>
                    <a:lnTo>
                      <a:pt x="324" y="101"/>
                    </a:lnTo>
                    <a:lnTo>
                      <a:pt x="316" y="104"/>
                    </a:lnTo>
                    <a:lnTo>
                      <a:pt x="310" y="99"/>
                    </a:lnTo>
                    <a:lnTo>
                      <a:pt x="289" y="96"/>
                    </a:lnTo>
                    <a:lnTo>
                      <a:pt x="282" y="100"/>
                    </a:lnTo>
                    <a:lnTo>
                      <a:pt x="263" y="103"/>
                    </a:lnTo>
                    <a:lnTo>
                      <a:pt x="254" y="103"/>
                    </a:lnTo>
                    <a:lnTo>
                      <a:pt x="235" y="110"/>
                    </a:lnTo>
                    <a:lnTo>
                      <a:pt x="221" y="110"/>
                    </a:lnTo>
                    <a:lnTo>
                      <a:pt x="212" y="106"/>
                    </a:lnTo>
                    <a:lnTo>
                      <a:pt x="193" y="112"/>
                    </a:lnTo>
                    <a:lnTo>
                      <a:pt x="187" y="108"/>
                    </a:lnTo>
                    <a:lnTo>
                      <a:pt x="188" y="120"/>
                    </a:lnTo>
                    <a:lnTo>
                      <a:pt x="184" y="124"/>
                    </a:lnTo>
                    <a:lnTo>
                      <a:pt x="180" y="129"/>
                    </a:lnTo>
                    <a:lnTo>
                      <a:pt x="172" y="119"/>
                    </a:lnTo>
                    <a:lnTo>
                      <a:pt x="178" y="112"/>
                    </a:lnTo>
                    <a:lnTo>
                      <a:pt x="167" y="113"/>
                    </a:lnTo>
                    <a:lnTo>
                      <a:pt x="153" y="109"/>
                    </a:lnTo>
                    <a:lnTo>
                      <a:pt x="142" y="120"/>
                    </a:lnTo>
                    <a:lnTo>
                      <a:pt x="116" y="123"/>
                    </a:lnTo>
                    <a:lnTo>
                      <a:pt x="101" y="112"/>
                    </a:lnTo>
                    <a:lnTo>
                      <a:pt x="82" y="111"/>
                    </a:lnTo>
                    <a:lnTo>
                      <a:pt x="80" y="120"/>
                    </a:lnTo>
                    <a:lnTo>
                      <a:pt x="68" y="122"/>
                    </a:lnTo>
                    <a:lnTo>
                      <a:pt x="50" y="111"/>
                    </a:lnTo>
                    <a:lnTo>
                      <a:pt x="31" y="111"/>
                    </a:lnTo>
                    <a:lnTo>
                      <a:pt x="19" y="91"/>
                    </a:lnTo>
                    <a:lnTo>
                      <a:pt x="6" y="79"/>
                    </a:lnTo>
                    <a:lnTo>
                      <a:pt x="12" y="63"/>
                    </a:lnTo>
                    <a:lnTo>
                      <a:pt x="0" y="53"/>
                    </a:lnTo>
                    <a:lnTo>
                      <a:pt x="17" y="34"/>
                    </a:lnTo>
                    <a:lnTo>
                      <a:pt x="43" y="33"/>
                    </a:lnTo>
                    <a:lnTo>
                      <a:pt x="48" y="17"/>
                    </a:lnTo>
                    <a:lnTo>
                      <a:pt x="81" y="20"/>
                    </a:lnTo>
                    <a:lnTo>
                      <a:pt x="99" y="7"/>
                    </a:lnTo>
                    <a:lnTo>
                      <a:pt x="118" y="1"/>
                    </a:lnTo>
                    <a:lnTo>
                      <a:pt x="145" y="0"/>
                    </a:lnTo>
                    <a:lnTo>
                      <a:pt x="177" y="1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7" name="Freeform 199"/>
              <p:cNvSpPr>
                <a:spLocks/>
              </p:cNvSpPr>
              <p:nvPr/>
            </p:nvSpPr>
            <p:spPr bwMode="auto">
              <a:xfrm>
                <a:off x="4830384" y="2880012"/>
                <a:ext cx="79531" cy="65214"/>
              </a:xfrm>
              <a:custGeom>
                <a:avLst/>
                <a:gdLst>
                  <a:gd name="T0" fmla="*/ 21 w 50"/>
                  <a:gd name="T1" fmla="*/ 30 h 41"/>
                  <a:gd name="T2" fmla="*/ 8 w 50"/>
                  <a:gd name="T3" fmla="*/ 41 h 41"/>
                  <a:gd name="T4" fmla="*/ 2 w 50"/>
                  <a:gd name="T5" fmla="*/ 32 h 41"/>
                  <a:gd name="T6" fmla="*/ 2 w 50"/>
                  <a:gd name="T7" fmla="*/ 27 h 41"/>
                  <a:gd name="T8" fmla="*/ 5 w 50"/>
                  <a:gd name="T9" fmla="*/ 25 h 41"/>
                  <a:gd name="T10" fmla="*/ 9 w 50"/>
                  <a:gd name="T11" fmla="*/ 12 h 41"/>
                  <a:gd name="T12" fmla="*/ 0 w 50"/>
                  <a:gd name="T13" fmla="*/ 7 h 41"/>
                  <a:gd name="T14" fmla="*/ 17 w 50"/>
                  <a:gd name="T15" fmla="*/ 0 h 41"/>
                  <a:gd name="T16" fmla="*/ 32 w 50"/>
                  <a:gd name="T17" fmla="*/ 3 h 41"/>
                  <a:gd name="T18" fmla="*/ 35 w 50"/>
                  <a:gd name="T19" fmla="*/ 11 h 41"/>
                  <a:gd name="T20" fmla="*/ 50 w 50"/>
                  <a:gd name="T21" fmla="*/ 18 h 41"/>
                  <a:gd name="T22" fmla="*/ 47 w 50"/>
                  <a:gd name="T23" fmla="*/ 23 h 41"/>
                  <a:gd name="T24" fmla="*/ 28 w 50"/>
                  <a:gd name="T25" fmla="*/ 24 h 41"/>
                  <a:gd name="T26" fmla="*/ 21 w 50"/>
                  <a:gd name="T27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41">
                    <a:moveTo>
                      <a:pt x="21" y="30"/>
                    </a:moveTo>
                    <a:lnTo>
                      <a:pt x="8" y="41"/>
                    </a:lnTo>
                    <a:lnTo>
                      <a:pt x="2" y="32"/>
                    </a:lnTo>
                    <a:lnTo>
                      <a:pt x="2" y="27"/>
                    </a:lnTo>
                    <a:lnTo>
                      <a:pt x="5" y="25"/>
                    </a:lnTo>
                    <a:lnTo>
                      <a:pt x="9" y="12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32" y="3"/>
                    </a:lnTo>
                    <a:lnTo>
                      <a:pt x="35" y="11"/>
                    </a:lnTo>
                    <a:lnTo>
                      <a:pt x="50" y="18"/>
                    </a:lnTo>
                    <a:lnTo>
                      <a:pt x="47" y="23"/>
                    </a:lnTo>
                    <a:lnTo>
                      <a:pt x="28" y="24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8" name="Freeform 200"/>
              <p:cNvSpPr>
                <a:spLocks/>
              </p:cNvSpPr>
              <p:nvPr/>
            </p:nvSpPr>
            <p:spPr bwMode="auto">
              <a:xfrm>
                <a:off x="7558229" y="3435125"/>
                <a:ext cx="39765" cy="109751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39" name="Freeform 201"/>
              <p:cNvSpPr>
                <a:spLocks/>
              </p:cNvSpPr>
              <p:nvPr/>
            </p:nvSpPr>
            <p:spPr bwMode="auto">
              <a:xfrm>
                <a:off x="4991031" y="4301990"/>
                <a:ext cx="316526" cy="356289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0" name="Freeform 202"/>
              <p:cNvSpPr>
                <a:spLocks/>
              </p:cNvSpPr>
              <p:nvPr/>
            </p:nvSpPr>
            <p:spPr bwMode="auto">
              <a:xfrm>
                <a:off x="4998984" y="4130208"/>
                <a:ext cx="159058" cy="18769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1" name="Freeform 203"/>
              <p:cNvSpPr>
                <a:spLocks/>
              </p:cNvSpPr>
              <p:nvPr/>
            </p:nvSpPr>
            <p:spPr bwMode="auto">
              <a:xfrm>
                <a:off x="4701544" y="2550762"/>
                <a:ext cx="458087" cy="257674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2" name="Freeform 204"/>
              <p:cNvSpPr>
                <a:spLocks/>
              </p:cNvSpPr>
              <p:nvPr/>
            </p:nvSpPr>
            <p:spPr bwMode="auto">
              <a:xfrm>
                <a:off x="2516085" y="5265881"/>
                <a:ext cx="143152" cy="159059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3" name="Freeform 205"/>
              <p:cNvSpPr>
                <a:spLocks/>
              </p:cNvSpPr>
              <p:nvPr/>
            </p:nvSpPr>
            <p:spPr bwMode="auto">
              <a:xfrm>
                <a:off x="419697" y="2372615"/>
                <a:ext cx="76348" cy="39765"/>
              </a:xfrm>
              <a:custGeom>
                <a:avLst/>
                <a:gdLst>
                  <a:gd name="T0" fmla="*/ 25 w 48"/>
                  <a:gd name="T1" fmla="*/ 17 h 25"/>
                  <a:gd name="T2" fmla="*/ 3 w 48"/>
                  <a:gd name="T3" fmla="*/ 25 h 25"/>
                  <a:gd name="T4" fmla="*/ 0 w 48"/>
                  <a:gd name="T5" fmla="*/ 19 h 25"/>
                  <a:gd name="T6" fmla="*/ 7 w 48"/>
                  <a:gd name="T7" fmla="*/ 10 h 25"/>
                  <a:gd name="T8" fmla="*/ 28 w 48"/>
                  <a:gd name="T9" fmla="*/ 3 h 25"/>
                  <a:gd name="T10" fmla="*/ 40 w 48"/>
                  <a:gd name="T11" fmla="*/ 0 h 25"/>
                  <a:gd name="T12" fmla="*/ 48 w 48"/>
                  <a:gd name="T13" fmla="*/ 2 h 25"/>
                  <a:gd name="T14" fmla="*/ 48 w 48"/>
                  <a:gd name="T15" fmla="*/ 8 h 25"/>
                  <a:gd name="T16" fmla="*/ 25 w 48"/>
                  <a:gd name="T17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5">
                    <a:moveTo>
                      <a:pt x="25" y="17"/>
                    </a:moveTo>
                    <a:lnTo>
                      <a:pt x="3" y="25"/>
                    </a:lnTo>
                    <a:lnTo>
                      <a:pt x="0" y="19"/>
                    </a:lnTo>
                    <a:lnTo>
                      <a:pt x="7" y="10"/>
                    </a:lnTo>
                    <a:lnTo>
                      <a:pt x="28" y="3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4" name="Freeform 207"/>
              <p:cNvSpPr>
                <a:spLocks/>
              </p:cNvSpPr>
              <p:nvPr/>
            </p:nvSpPr>
            <p:spPr bwMode="auto">
              <a:xfrm>
                <a:off x="225647" y="2299449"/>
                <a:ext cx="44536" cy="19088"/>
              </a:xfrm>
              <a:custGeom>
                <a:avLst/>
                <a:gdLst>
                  <a:gd name="T0" fmla="*/ 21 w 28"/>
                  <a:gd name="T1" fmla="*/ 9 h 12"/>
                  <a:gd name="T2" fmla="*/ 8 w 28"/>
                  <a:gd name="T3" fmla="*/ 12 h 12"/>
                  <a:gd name="T4" fmla="*/ 3 w 28"/>
                  <a:gd name="T5" fmla="*/ 8 h 12"/>
                  <a:gd name="T6" fmla="*/ 0 w 28"/>
                  <a:gd name="T7" fmla="*/ 3 h 12"/>
                  <a:gd name="T8" fmla="*/ 19 w 28"/>
                  <a:gd name="T9" fmla="*/ 0 h 12"/>
                  <a:gd name="T10" fmla="*/ 28 w 28"/>
                  <a:gd name="T11" fmla="*/ 1 h 12"/>
                  <a:gd name="T12" fmla="*/ 21 w 28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2">
                    <a:moveTo>
                      <a:pt x="21" y="9"/>
                    </a:moveTo>
                    <a:lnTo>
                      <a:pt x="8" y="12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28" y="1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5" name="Freeform 208"/>
              <p:cNvSpPr>
                <a:spLocks/>
              </p:cNvSpPr>
              <p:nvPr/>
            </p:nvSpPr>
            <p:spPr bwMode="auto">
              <a:xfrm>
                <a:off x="252689" y="2196064"/>
                <a:ext cx="65216" cy="23858"/>
              </a:xfrm>
              <a:custGeom>
                <a:avLst/>
                <a:gdLst>
                  <a:gd name="T0" fmla="*/ 10 w 41"/>
                  <a:gd name="T1" fmla="*/ 0 h 15"/>
                  <a:gd name="T2" fmla="*/ 14 w 41"/>
                  <a:gd name="T3" fmla="*/ 4 h 15"/>
                  <a:gd name="T4" fmla="*/ 26 w 41"/>
                  <a:gd name="T5" fmla="*/ 2 h 15"/>
                  <a:gd name="T6" fmla="*/ 30 w 41"/>
                  <a:gd name="T7" fmla="*/ 7 h 15"/>
                  <a:gd name="T8" fmla="*/ 41 w 41"/>
                  <a:gd name="T9" fmla="*/ 9 h 15"/>
                  <a:gd name="T10" fmla="*/ 37 w 41"/>
                  <a:gd name="T11" fmla="*/ 11 h 15"/>
                  <a:gd name="T12" fmla="*/ 21 w 41"/>
                  <a:gd name="T13" fmla="*/ 15 h 15"/>
                  <a:gd name="T14" fmla="*/ 16 w 41"/>
                  <a:gd name="T15" fmla="*/ 11 h 15"/>
                  <a:gd name="T16" fmla="*/ 15 w 41"/>
                  <a:gd name="T17" fmla="*/ 8 h 15"/>
                  <a:gd name="T18" fmla="*/ 1 w 41"/>
                  <a:gd name="T19" fmla="*/ 9 h 15"/>
                  <a:gd name="T20" fmla="*/ 0 w 41"/>
                  <a:gd name="T21" fmla="*/ 7 h 15"/>
                  <a:gd name="T22" fmla="*/ 10 w 41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">
                    <a:moveTo>
                      <a:pt x="10" y="0"/>
                    </a:moveTo>
                    <a:lnTo>
                      <a:pt x="14" y="4"/>
                    </a:lnTo>
                    <a:lnTo>
                      <a:pt x="26" y="2"/>
                    </a:lnTo>
                    <a:lnTo>
                      <a:pt x="30" y="7"/>
                    </a:lnTo>
                    <a:lnTo>
                      <a:pt x="41" y="9"/>
                    </a:lnTo>
                    <a:lnTo>
                      <a:pt x="37" y="11"/>
                    </a:lnTo>
                    <a:lnTo>
                      <a:pt x="21" y="15"/>
                    </a:lnTo>
                    <a:lnTo>
                      <a:pt x="16" y="11"/>
                    </a:lnTo>
                    <a:lnTo>
                      <a:pt x="15" y="8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6" name="Freeform 209"/>
              <p:cNvSpPr>
                <a:spLocks/>
              </p:cNvSpPr>
              <p:nvPr/>
            </p:nvSpPr>
            <p:spPr bwMode="auto">
              <a:xfrm>
                <a:off x="85677" y="1981334"/>
                <a:ext cx="1084777" cy="504215"/>
              </a:xfrm>
              <a:custGeom>
                <a:avLst/>
                <a:gdLst>
                  <a:gd name="T0" fmla="*/ 542 w 682"/>
                  <a:gd name="T1" fmla="*/ 8 h 317"/>
                  <a:gd name="T2" fmla="*/ 572 w 682"/>
                  <a:gd name="T3" fmla="*/ 16 h 317"/>
                  <a:gd name="T4" fmla="*/ 630 w 682"/>
                  <a:gd name="T5" fmla="*/ 21 h 317"/>
                  <a:gd name="T6" fmla="*/ 671 w 682"/>
                  <a:gd name="T7" fmla="*/ 26 h 317"/>
                  <a:gd name="T8" fmla="*/ 598 w 682"/>
                  <a:gd name="T9" fmla="*/ 94 h 317"/>
                  <a:gd name="T10" fmla="*/ 501 w 682"/>
                  <a:gd name="T11" fmla="*/ 207 h 317"/>
                  <a:gd name="T12" fmla="*/ 529 w 682"/>
                  <a:gd name="T13" fmla="*/ 217 h 317"/>
                  <a:gd name="T14" fmla="*/ 550 w 682"/>
                  <a:gd name="T15" fmla="*/ 229 h 317"/>
                  <a:gd name="T16" fmla="*/ 547 w 682"/>
                  <a:gd name="T17" fmla="*/ 274 h 317"/>
                  <a:gd name="T18" fmla="*/ 536 w 682"/>
                  <a:gd name="T19" fmla="*/ 309 h 317"/>
                  <a:gd name="T20" fmla="*/ 536 w 682"/>
                  <a:gd name="T21" fmla="*/ 278 h 317"/>
                  <a:gd name="T22" fmla="*/ 526 w 682"/>
                  <a:gd name="T23" fmla="*/ 242 h 317"/>
                  <a:gd name="T24" fmla="*/ 480 w 682"/>
                  <a:gd name="T25" fmla="*/ 216 h 317"/>
                  <a:gd name="T26" fmla="*/ 429 w 682"/>
                  <a:gd name="T27" fmla="*/ 207 h 317"/>
                  <a:gd name="T28" fmla="*/ 380 w 682"/>
                  <a:gd name="T29" fmla="*/ 194 h 317"/>
                  <a:gd name="T30" fmla="*/ 338 w 682"/>
                  <a:gd name="T31" fmla="*/ 213 h 317"/>
                  <a:gd name="T32" fmla="*/ 307 w 682"/>
                  <a:gd name="T33" fmla="*/ 212 h 317"/>
                  <a:gd name="T34" fmla="*/ 358 w 682"/>
                  <a:gd name="T35" fmla="*/ 183 h 317"/>
                  <a:gd name="T36" fmla="*/ 267 w 682"/>
                  <a:gd name="T37" fmla="*/ 220 h 317"/>
                  <a:gd name="T38" fmla="*/ 213 w 682"/>
                  <a:gd name="T39" fmla="*/ 251 h 317"/>
                  <a:gd name="T40" fmla="*/ 145 w 682"/>
                  <a:gd name="T41" fmla="*/ 276 h 317"/>
                  <a:gd name="T42" fmla="*/ 95 w 682"/>
                  <a:gd name="T43" fmla="*/ 292 h 317"/>
                  <a:gd name="T44" fmla="*/ 32 w 682"/>
                  <a:gd name="T45" fmla="*/ 311 h 317"/>
                  <a:gd name="T46" fmla="*/ 28 w 682"/>
                  <a:gd name="T47" fmla="*/ 304 h 317"/>
                  <a:gd name="T48" fmla="*/ 98 w 682"/>
                  <a:gd name="T49" fmla="*/ 285 h 317"/>
                  <a:gd name="T50" fmla="*/ 155 w 682"/>
                  <a:gd name="T51" fmla="*/ 261 h 317"/>
                  <a:gd name="T52" fmla="*/ 213 w 682"/>
                  <a:gd name="T53" fmla="*/ 228 h 317"/>
                  <a:gd name="T54" fmla="*/ 172 w 682"/>
                  <a:gd name="T55" fmla="*/ 238 h 317"/>
                  <a:gd name="T56" fmla="*/ 167 w 682"/>
                  <a:gd name="T57" fmla="*/ 225 h 317"/>
                  <a:gd name="T58" fmla="*/ 146 w 682"/>
                  <a:gd name="T59" fmla="*/ 221 h 317"/>
                  <a:gd name="T60" fmla="*/ 132 w 682"/>
                  <a:gd name="T61" fmla="*/ 211 h 317"/>
                  <a:gd name="T62" fmla="*/ 139 w 682"/>
                  <a:gd name="T63" fmla="*/ 186 h 317"/>
                  <a:gd name="T64" fmla="*/ 183 w 682"/>
                  <a:gd name="T65" fmla="*/ 157 h 317"/>
                  <a:gd name="T66" fmla="*/ 220 w 682"/>
                  <a:gd name="T67" fmla="*/ 149 h 317"/>
                  <a:gd name="T68" fmla="*/ 270 w 682"/>
                  <a:gd name="T69" fmla="*/ 136 h 317"/>
                  <a:gd name="T70" fmla="*/ 295 w 682"/>
                  <a:gd name="T71" fmla="*/ 117 h 317"/>
                  <a:gd name="T72" fmla="*/ 256 w 682"/>
                  <a:gd name="T73" fmla="*/ 125 h 317"/>
                  <a:gd name="T74" fmla="*/ 213 w 682"/>
                  <a:gd name="T75" fmla="*/ 119 h 317"/>
                  <a:gd name="T76" fmla="*/ 246 w 682"/>
                  <a:gd name="T77" fmla="*/ 93 h 317"/>
                  <a:gd name="T78" fmla="*/ 286 w 682"/>
                  <a:gd name="T79" fmla="*/ 93 h 317"/>
                  <a:gd name="T80" fmla="*/ 313 w 682"/>
                  <a:gd name="T81" fmla="*/ 74 h 317"/>
                  <a:gd name="T82" fmla="*/ 305 w 682"/>
                  <a:gd name="T83" fmla="*/ 52 h 317"/>
                  <a:gd name="T84" fmla="*/ 380 w 682"/>
                  <a:gd name="T85" fmla="*/ 34 h 317"/>
                  <a:gd name="T86" fmla="*/ 439 w 682"/>
                  <a:gd name="T87" fmla="*/ 16 h 317"/>
                  <a:gd name="T88" fmla="*/ 519 w 682"/>
                  <a:gd name="T8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82" h="317">
                    <a:moveTo>
                      <a:pt x="533" y="4"/>
                    </a:moveTo>
                    <a:lnTo>
                      <a:pt x="531" y="12"/>
                    </a:lnTo>
                    <a:lnTo>
                      <a:pt x="542" y="8"/>
                    </a:lnTo>
                    <a:lnTo>
                      <a:pt x="562" y="9"/>
                    </a:lnTo>
                    <a:lnTo>
                      <a:pt x="556" y="13"/>
                    </a:lnTo>
                    <a:lnTo>
                      <a:pt x="572" y="16"/>
                    </a:lnTo>
                    <a:lnTo>
                      <a:pt x="587" y="14"/>
                    </a:lnTo>
                    <a:lnTo>
                      <a:pt x="607" y="20"/>
                    </a:lnTo>
                    <a:lnTo>
                      <a:pt x="630" y="21"/>
                    </a:lnTo>
                    <a:lnTo>
                      <a:pt x="637" y="23"/>
                    </a:lnTo>
                    <a:lnTo>
                      <a:pt x="658" y="21"/>
                    </a:lnTo>
                    <a:lnTo>
                      <a:pt x="671" y="26"/>
                    </a:lnTo>
                    <a:lnTo>
                      <a:pt x="682" y="28"/>
                    </a:lnTo>
                    <a:lnTo>
                      <a:pt x="682" y="28"/>
                    </a:lnTo>
                    <a:lnTo>
                      <a:pt x="598" y="94"/>
                    </a:lnTo>
                    <a:lnTo>
                      <a:pt x="478" y="201"/>
                    </a:lnTo>
                    <a:lnTo>
                      <a:pt x="492" y="202"/>
                    </a:lnTo>
                    <a:lnTo>
                      <a:pt x="501" y="207"/>
                    </a:lnTo>
                    <a:lnTo>
                      <a:pt x="503" y="215"/>
                    </a:lnTo>
                    <a:lnTo>
                      <a:pt x="503" y="228"/>
                    </a:lnTo>
                    <a:lnTo>
                      <a:pt x="529" y="217"/>
                    </a:lnTo>
                    <a:lnTo>
                      <a:pt x="549" y="211"/>
                    </a:lnTo>
                    <a:lnTo>
                      <a:pt x="548" y="221"/>
                    </a:lnTo>
                    <a:lnTo>
                      <a:pt x="550" y="229"/>
                    </a:lnTo>
                    <a:lnTo>
                      <a:pt x="555" y="238"/>
                    </a:lnTo>
                    <a:lnTo>
                      <a:pt x="552" y="252"/>
                    </a:lnTo>
                    <a:lnTo>
                      <a:pt x="547" y="274"/>
                    </a:lnTo>
                    <a:lnTo>
                      <a:pt x="562" y="287"/>
                    </a:lnTo>
                    <a:lnTo>
                      <a:pt x="552" y="299"/>
                    </a:lnTo>
                    <a:lnTo>
                      <a:pt x="536" y="309"/>
                    </a:lnTo>
                    <a:lnTo>
                      <a:pt x="533" y="301"/>
                    </a:lnTo>
                    <a:lnTo>
                      <a:pt x="525" y="295"/>
                    </a:lnTo>
                    <a:lnTo>
                      <a:pt x="536" y="278"/>
                    </a:lnTo>
                    <a:lnTo>
                      <a:pt x="530" y="262"/>
                    </a:lnTo>
                    <a:lnTo>
                      <a:pt x="539" y="244"/>
                    </a:lnTo>
                    <a:lnTo>
                      <a:pt x="526" y="242"/>
                    </a:lnTo>
                    <a:lnTo>
                      <a:pt x="503" y="242"/>
                    </a:lnTo>
                    <a:lnTo>
                      <a:pt x="491" y="236"/>
                    </a:lnTo>
                    <a:lnTo>
                      <a:pt x="480" y="216"/>
                    </a:lnTo>
                    <a:lnTo>
                      <a:pt x="470" y="212"/>
                    </a:lnTo>
                    <a:lnTo>
                      <a:pt x="451" y="205"/>
                    </a:lnTo>
                    <a:lnTo>
                      <a:pt x="429" y="207"/>
                    </a:lnTo>
                    <a:lnTo>
                      <a:pt x="409" y="198"/>
                    </a:lnTo>
                    <a:lnTo>
                      <a:pt x="401" y="190"/>
                    </a:lnTo>
                    <a:lnTo>
                      <a:pt x="380" y="194"/>
                    </a:lnTo>
                    <a:lnTo>
                      <a:pt x="369" y="207"/>
                    </a:lnTo>
                    <a:lnTo>
                      <a:pt x="359" y="209"/>
                    </a:lnTo>
                    <a:lnTo>
                      <a:pt x="338" y="213"/>
                    </a:lnTo>
                    <a:lnTo>
                      <a:pt x="318" y="219"/>
                    </a:lnTo>
                    <a:lnTo>
                      <a:pt x="297" y="223"/>
                    </a:lnTo>
                    <a:lnTo>
                      <a:pt x="307" y="212"/>
                    </a:lnTo>
                    <a:lnTo>
                      <a:pt x="335" y="193"/>
                    </a:lnTo>
                    <a:lnTo>
                      <a:pt x="357" y="187"/>
                    </a:lnTo>
                    <a:lnTo>
                      <a:pt x="358" y="183"/>
                    </a:lnTo>
                    <a:lnTo>
                      <a:pt x="328" y="193"/>
                    </a:lnTo>
                    <a:lnTo>
                      <a:pt x="303" y="206"/>
                    </a:lnTo>
                    <a:lnTo>
                      <a:pt x="267" y="220"/>
                    </a:lnTo>
                    <a:lnTo>
                      <a:pt x="267" y="229"/>
                    </a:lnTo>
                    <a:lnTo>
                      <a:pt x="238" y="243"/>
                    </a:lnTo>
                    <a:lnTo>
                      <a:pt x="213" y="251"/>
                    </a:lnTo>
                    <a:lnTo>
                      <a:pt x="192" y="257"/>
                    </a:lnTo>
                    <a:lnTo>
                      <a:pt x="179" y="266"/>
                    </a:lnTo>
                    <a:lnTo>
                      <a:pt x="145" y="276"/>
                    </a:lnTo>
                    <a:lnTo>
                      <a:pt x="130" y="285"/>
                    </a:lnTo>
                    <a:lnTo>
                      <a:pt x="104" y="294"/>
                    </a:lnTo>
                    <a:lnTo>
                      <a:pt x="95" y="292"/>
                    </a:lnTo>
                    <a:lnTo>
                      <a:pt x="75" y="298"/>
                    </a:lnTo>
                    <a:lnTo>
                      <a:pt x="52" y="304"/>
                    </a:lnTo>
                    <a:lnTo>
                      <a:pt x="32" y="311"/>
                    </a:lnTo>
                    <a:lnTo>
                      <a:pt x="0" y="317"/>
                    </a:lnTo>
                    <a:lnTo>
                      <a:pt x="1" y="313"/>
                    </a:lnTo>
                    <a:lnTo>
                      <a:pt x="28" y="304"/>
                    </a:lnTo>
                    <a:lnTo>
                      <a:pt x="49" y="298"/>
                    </a:lnTo>
                    <a:lnTo>
                      <a:pt x="77" y="287"/>
                    </a:lnTo>
                    <a:lnTo>
                      <a:pt x="98" y="285"/>
                    </a:lnTo>
                    <a:lnTo>
                      <a:pt x="114" y="277"/>
                    </a:lnTo>
                    <a:lnTo>
                      <a:pt x="148" y="265"/>
                    </a:lnTo>
                    <a:lnTo>
                      <a:pt x="155" y="261"/>
                    </a:lnTo>
                    <a:lnTo>
                      <a:pt x="174" y="254"/>
                    </a:lnTo>
                    <a:lnTo>
                      <a:pt x="192" y="239"/>
                    </a:lnTo>
                    <a:lnTo>
                      <a:pt x="213" y="228"/>
                    </a:lnTo>
                    <a:lnTo>
                      <a:pt x="189" y="234"/>
                    </a:lnTo>
                    <a:lnTo>
                      <a:pt x="188" y="231"/>
                    </a:lnTo>
                    <a:lnTo>
                      <a:pt x="172" y="238"/>
                    </a:lnTo>
                    <a:lnTo>
                      <a:pt x="173" y="228"/>
                    </a:lnTo>
                    <a:lnTo>
                      <a:pt x="161" y="235"/>
                    </a:lnTo>
                    <a:lnTo>
                      <a:pt x="167" y="225"/>
                    </a:lnTo>
                    <a:lnTo>
                      <a:pt x="143" y="233"/>
                    </a:lnTo>
                    <a:lnTo>
                      <a:pt x="134" y="233"/>
                    </a:lnTo>
                    <a:lnTo>
                      <a:pt x="146" y="221"/>
                    </a:lnTo>
                    <a:lnTo>
                      <a:pt x="157" y="214"/>
                    </a:lnTo>
                    <a:lnTo>
                      <a:pt x="156" y="207"/>
                    </a:lnTo>
                    <a:lnTo>
                      <a:pt x="132" y="211"/>
                    </a:lnTo>
                    <a:lnTo>
                      <a:pt x="131" y="202"/>
                    </a:lnTo>
                    <a:lnTo>
                      <a:pt x="126" y="197"/>
                    </a:lnTo>
                    <a:lnTo>
                      <a:pt x="139" y="186"/>
                    </a:lnTo>
                    <a:lnTo>
                      <a:pt x="138" y="178"/>
                    </a:lnTo>
                    <a:lnTo>
                      <a:pt x="158" y="167"/>
                    </a:lnTo>
                    <a:lnTo>
                      <a:pt x="183" y="157"/>
                    </a:lnTo>
                    <a:lnTo>
                      <a:pt x="201" y="147"/>
                    </a:lnTo>
                    <a:lnTo>
                      <a:pt x="214" y="146"/>
                    </a:lnTo>
                    <a:lnTo>
                      <a:pt x="220" y="149"/>
                    </a:lnTo>
                    <a:lnTo>
                      <a:pt x="243" y="140"/>
                    </a:lnTo>
                    <a:lnTo>
                      <a:pt x="252" y="142"/>
                    </a:lnTo>
                    <a:lnTo>
                      <a:pt x="270" y="136"/>
                    </a:lnTo>
                    <a:lnTo>
                      <a:pt x="279" y="127"/>
                    </a:lnTo>
                    <a:lnTo>
                      <a:pt x="275" y="124"/>
                    </a:lnTo>
                    <a:lnTo>
                      <a:pt x="295" y="117"/>
                    </a:lnTo>
                    <a:lnTo>
                      <a:pt x="286" y="117"/>
                    </a:lnTo>
                    <a:lnTo>
                      <a:pt x="266" y="121"/>
                    </a:lnTo>
                    <a:lnTo>
                      <a:pt x="256" y="125"/>
                    </a:lnTo>
                    <a:lnTo>
                      <a:pt x="251" y="121"/>
                    </a:lnTo>
                    <a:lnTo>
                      <a:pt x="228" y="123"/>
                    </a:lnTo>
                    <a:lnTo>
                      <a:pt x="213" y="119"/>
                    </a:lnTo>
                    <a:lnTo>
                      <a:pt x="218" y="111"/>
                    </a:lnTo>
                    <a:lnTo>
                      <a:pt x="215" y="101"/>
                    </a:lnTo>
                    <a:lnTo>
                      <a:pt x="246" y="93"/>
                    </a:lnTo>
                    <a:lnTo>
                      <a:pt x="289" y="84"/>
                    </a:lnTo>
                    <a:lnTo>
                      <a:pt x="300" y="84"/>
                    </a:lnTo>
                    <a:lnTo>
                      <a:pt x="286" y="93"/>
                    </a:lnTo>
                    <a:lnTo>
                      <a:pt x="316" y="92"/>
                    </a:lnTo>
                    <a:lnTo>
                      <a:pt x="320" y="81"/>
                    </a:lnTo>
                    <a:lnTo>
                      <a:pt x="313" y="74"/>
                    </a:lnTo>
                    <a:lnTo>
                      <a:pt x="317" y="65"/>
                    </a:lnTo>
                    <a:lnTo>
                      <a:pt x="315" y="58"/>
                    </a:lnTo>
                    <a:lnTo>
                      <a:pt x="305" y="52"/>
                    </a:lnTo>
                    <a:lnTo>
                      <a:pt x="327" y="43"/>
                    </a:lnTo>
                    <a:lnTo>
                      <a:pt x="351" y="42"/>
                    </a:lnTo>
                    <a:lnTo>
                      <a:pt x="380" y="34"/>
                    </a:lnTo>
                    <a:lnTo>
                      <a:pt x="397" y="26"/>
                    </a:lnTo>
                    <a:lnTo>
                      <a:pt x="423" y="18"/>
                    </a:lnTo>
                    <a:lnTo>
                      <a:pt x="439" y="16"/>
                    </a:lnTo>
                    <a:lnTo>
                      <a:pt x="475" y="8"/>
                    </a:lnTo>
                    <a:lnTo>
                      <a:pt x="485" y="9"/>
                    </a:lnTo>
                    <a:lnTo>
                      <a:pt x="519" y="0"/>
                    </a:lnTo>
                    <a:lnTo>
                      <a:pt x="533" y="4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7" name="Freeform 210"/>
              <p:cNvSpPr>
                <a:spLocks/>
              </p:cNvSpPr>
              <p:nvPr/>
            </p:nvSpPr>
            <p:spPr bwMode="auto">
              <a:xfrm>
                <a:off x="787124" y="2644605"/>
                <a:ext cx="1592173" cy="796881"/>
              </a:xfrm>
              <a:custGeom>
                <a:avLst/>
                <a:gdLst>
                  <a:gd name="T0" fmla="*/ 595 w 1001"/>
                  <a:gd name="T1" fmla="*/ 16 h 501"/>
                  <a:gd name="T2" fmla="*/ 655 w 1001"/>
                  <a:gd name="T3" fmla="*/ 28 h 501"/>
                  <a:gd name="T4" fmla="*/ 701 w 1001"/>
                  <a:gd name="T5" fmla="*/ 38 h 501"/>
                  <a:gd name="T6" fmla="*/ 724 w 1001"/>
                  <a:gd name="T7" fmla="*/ 58 h 501"/>
                  <a:gd name="T8" fmla="*/ 729 w 1001"/>
                  <a:gd name="T9" fmla="*/ 64 h 501"/>
                  <a:gd name="T10" fmla="*/ 733 w 1001"/>
                  <a:gd name="T11" fmla="*/ 73 h 501"/>
                  <a:gd name="T12" fmla="*/ 730 w 1001"/>
                  <a:gd name="T13" fmla="*/ 131 h 501"/>
                  <a:gd name="T14" fmla="*/ 712 w 1001"/>
                  <a:gd name="T15" fmla="*/ 155 h 501"/>
                  <a:gd name="T16" fmla="*/ 762 w 1001"/>
                  <a:gd name="T17" fmla="*/ 144 h 501"/>
                  <a:gd name="T18" fmla="*/ 788 w 1001"/>
                  <a:gd name="T19" fmla="*/ 121 h 501"/>
                  <a:gd name="T20" fmla="*/ 836 w 1001"/>
                  <a:gd name="T21" fmla="*/ 110 h 501"/>
                  <a:gd name="T22" fmla="*/ 896 w 1001"/>
                  <a:gd name="T23" fmla="*/ 90 h 501"/>
                  <a:gd name="T24" fmla="*/ 943 w 1001"/>
                  <a:gd name="T25" fmla="*/ 80 h 501"/>
                  <a:gd name="T26" fmla="*/ 984 w 1001"/>
                  <a:gd name="T27" fmla="*/ 45 h 501"/>
                  <a:gd name="T28" fmla="*/ 999 w 1001"/>
                  <a:gd name="T29" fmla="*/ 87 h 501"/>
                  <a:gd name="T30" fmla="*/ 940 w 1001"/>
                  <a:gd name="T31" fmla="*/ 117 h 501"/>
                  <a:gd name="T32" fmla="*/ 922 w 1001"/>
                  <a:gd name="T33" fmla="*/ 155 h 501"/>
                  <a:gd name="T34" fmla="*/ 930 w 1001"/>
                  <a:gd name="T35" fmla="*/ 159 h 501"/>
                  <a:gd name="T36" fmla="*/ 888 w 1001"/>
                  <a:gd name="T37" fmla="*/ 166 h 501"/>
                  <a:gd name="T38" fmla="*/ 892 w 1001"/>
                  <a:gd name="T39" fmla="*/ 173 h 501"/>
                  <a:gd name="T40" fmla="*/ 850 w 1001"/>
                  <a:gd name="T41" fmla="*/ 183 h 501"/>
                  <a:gd name="T42" fmla="*/ 830 w 1001"/>
                  <a:gd name="T43" fmla="*/ 209 h 501"/>
                  <a:gd name="T44" fmla="*/ 826 w 1001"/>
                  <a:gd name="T45" fmla="*/ 217 h 501"/>
                  <a:gd name="T46" fmla="*/ 801 w 1001"/>
                  <a:gd name="T47" fmla="*/ 249 h 501"/>
                  <a:gd name="T48" fmla="*/ 801 w 1001"/>
                  <a:gd name="T49" fmla="*/ 219 h 501"/>
                  <a:gd name="T50" fmla="*/ 796 w 1001"/>
                  <a:gd name="T51" fmla="*/ 255 h 501"/>
                  <a:gd name="T52" fmla="*/ 782 w 1001"/>
                  <a:gd name="T53" fmla="*/ 300 h 501"/>
                  <a:gd name="T54" fmla="*/ 729 w 1001"/>
                  <a:gd name="T55" fmla="*/ 327 h 501"/>
                  <a:gd name="T56" fmla="*/ 679 w 1001"/>
                  <a:gd name="T57" fmla="*/ 369 h 501"/>
                  <a:gd name="T58" fmla="*/ 680 w 1001"/>
                  <a:gd name="T59" fmla="*/ 431 h 501"/>
                  <a:gd name="T60" fmla="*/ 676 w 1001"/>
                  <a:gd name="T61" fmla="*/ 486 h 501"/>
                  <a:gd name="T62" fmla="*/ 654 w 1001"/>
                  <a:gd name="T63" fmla="*/ 490 h 501"/>
                  <a:gd name="T64" fmla="*/ 636 w 1001"/>
                  <a:gd name="T65" fmla="*/ 443 h 501"/>
                  <a:gd name="T66" fmla="*/ 624 w 1001"/>
                  <a:gd name="T67" fmla="*/ 397 h 501"/>
                  <a:gd name="T68" fmla="*/ 585 w 1001"/>
                  <a:gd name="T69" fmla="*/ 391 h 501"/>
                  <a:gd name="T70" fmla="*/ 528 w 1001"/>
                  <a:gd name="T71" fmla="*/ 396 h 501"/>
                  <a:gd name="T72" fmla="*/ 526 w 1001"/>
                  <a:gd name="T73" fmla="*/ 417 h 501"/>
                  <a:gd name="T74" fmla="*/ 489 w 1001"/>
                  <a:gd name="T75" fmla="*/ 406 h 501"/>
                  <a:gd name="T76" fmla="*/ 434 w 1001"/>
                  <a:gd name="T77" fmla="*/ 410 h 501"/>
                  <a:gd name="T78" fmla="*/ 376 w 1001"/>
                  <a:gd name="T79" fmla="*/ 454 h 501"/>
                  <a:gd name="T80" fmla="*/ 366 w 1001"/>
                  <a:gd name="T81" fmla="*/ 486 h 501"/>
                  <a:gd name="T82" fmla="*/ 339 w 1001"/>
                  <a:gd name="T83" fmla="*/ 450 h 501"/>
                  <a:gd name="T84" fmla="*/ 313 w 1001"/>
                  <a:gd name="T85" fmla="*/ 404 h 501"/>
                  <a:gd name="T86" fmla="*/ 262 w 1001"/>
                  <a:gd name="T87" fmla="*/ 408 h 501"/>
                  <a:gd name="T88" fmla="*/ 244 w 1001"/>
                  <a:gd name="T89" fmla="*/ 370 h 501"/>
                  <a:gd name="T90" fmla="*/ 193 w 1001"/>
                  <a:gd name="T91" fmla="*/ 371 h 501"/>
                  <a:gd name="T92" fmla="*/ 102 w 1001"/>
                  <a:gd name="T93" fmla="*/ 343 h 501"/>
                  <a:gd name="T94" fmla="*/ 53 w 1001"/>
                  <a:gd name="T95" fmla="*/ 324 h 501"/>
                  <a:gd name="T96" fmla="*/ 33 w 1001"/>
                  <a:gd name="T97" fmla="*/ 309 h 501"/>
                  <a:gd name="T98" fmla="*/ 8 w 1001"/>
                  <a:gd name="T99" fmla="*/ 272 h 501"/>
                  <a:gd name="T100" fmla="*/ 0 w 1001"/>
                  <a:gd name="T101" fmla="*/ 214 h 501"/>
                  <a:gd name="T102" fmla="*/ 23 w 1001"/>
                  <a:gd name="T103" fmla="*/ 151 h 501"/>
                  <a:gd name="T104" fmla="*/ 69 w 1001"/>
                  <a:gd name="T105" fmla="*/ 79 h 501"/>
                  <a:gd name="T106" fmla="*/ 94 w 1001"/>
                  <a:gd name="T107" fmla="*/ 21 h 501"/>
                  <a:gd name="T108" fmla="*/ 124 w 1001"/>
                  <a:gd name="T109" fmla="*/ 25 h 501"/>
                  <a:gd name="T110" fmla="*/ 239 w 1001"/>
                  <a:gd name="T111" fmla="*/ 8 h 501"/>
                  <a:gd name="T112" fmla="*/ 432 w 1001"/>
                  <a:gd name="T113" fmla="*/ 8 h 501"/>
                  <a:gd name="T114" fmla="*/ 579 w 1001"/>
                  <a:gd name="T115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1" h="501">
                    <a:moveTo>
                      <a:pt x="584" y="0"/>
                    </a:moveTo>
                    <a:lnTo>
                      <a:pt x="582" y="11"/>
                    </a:lnTo>
                    <a:lnTo>
                      <a:pt x="585" y="15"/>
                    </a:lnTo>
                    <a:lnTo>
                      <a:pt x="595" y="16"/>
                    </a:lnTo>
                    <a:lnTo>
                      <a:pt x="610" y="19"/>
                    </a:lnTo>
                    <a:lnTo>
                      <a:pt x="623" y="26"/>
                    </a:lnTo>
                    <a:lnTo>
                      <a:pt x="637" y="23"/>
                    </a:lnTo>
                    <a:lnTo>
                      <a:pt x="655" y="28"/>
                    </a:lnTo>
                    <a:lnTo>
                      <a:pt x="660" y="28"/>
                    </a:lnTo>
                    <a:lnTo>
                      <a:pt x="677" y="22"/>
                    </a:lnTo>
                    <a:lnTo>
                      <a:pt x="689" y="30"/>
                    </a:lnTo>
                    <a:lnTo>
                      <a:pt x="701" y="38"/>
                    </a:lnTo>
                    <a:lnTo>
                      <a:pt x="711" y="44"/>
                    </a:lnTo>
                    <a:lnTo>
                      <a:pt x="721" y="51"/>
                    </a:lnTo>
                    <a:lnTo>
                      <a:pt x="721" y="56"/>
                    </a:lnTo>
                    <a:lnTo>
                      <a:pt x="724" y="58"/>
                    </a:lnTo>
                    <a:lnTo>
                      <a:pt x="722" y="60"/>
                    </a:lnTo>
                    <a:lnTo>
                      <a:pt x="726" y="61"/>
                    </a:lnTo>
                    <a:lnTo>
                      <a:pt x="730" y="59"/>
                    </a:lnTo>
                    <a:lnTo>
                      <a:pt x="729" y="64"/>
                    </a:lnTo>
                    <a:lnTo>
                      <a:pt x="731" y="67"/>
                    </a:lnTo>
                    <a:lnTo>
                      <a:pt x="735" y="67"/>
                    </a:lnTo>
                    <a:lnTo>
                      <a:pt x="737" y="69"/>
                    </a:lnTo>
                    <a:lnTo>
                      <a:pt x="733" y="73"/>
                    </a:lnTo>
                    <a:lnTo>
                      <a:pt x="747" y="83"/>
                    </a:lnTo>
                    <a:lnTo>
                      <a:pt x="743" y="101"/>
                    </a:lnTo>
                    <a:lnTo>
                      <a:pt x="739" y="119"/>
                    </a:lnTo>
                    <a:lnTo>
                      <a:pt x="730" y="131"/>
                    </a:lnTo>
                    <a:lnTo>
                      <a:pt x="718" y="142"/>
                    </a:lnTo>
                    <a:lnTo>
                      <a:pt x="712" y="150"/>
                    </a:lnTo>
                    <a:lnTo>
                      <a:pt x="711" y="152"/>
                    </a:lnTo>
                    <a:lnTo>
                      <a:pt x="712" y="155"/>
                    </a:lnTo>
                    <a:lnTo>
                      <a:pt x="716" y="158"/>
                    </a:lnTo>
                    <a:lnTo>
                      <a:pt x="720" y="158"/>
                    </a:lnTo>
                    <a:lnTo>
                      <a:pt x="744" y="147"/>
                    </a:lnTo>
                    <a:lnTo>
                      <a:pt x="762" y="144"/>
                    </a:lnTo>
                    <a:lnTo>
                      <a:pt x="788" y="133"/>
                    </a:lnTo>
                    <a:lnTo>
                      <a:pt x="789" y="132"/>
                    </a:lnTo>
                    <a:lnTo>
                      <a:pt x="789" y="125"/>
                    </a:lnTo>
                    <a:lnTo>
                      <a:pt x="788" y="121"/>
                    </a:lnTo>
                    <a:lnTo>
                      <a:pt x="797" y="118"/>
                    </a:lnTo>
                    <a:lnTo>
                      <a:pt x="813" y="118"/>
                    </a:lnTo>
                    <a:lnTo>
                      <a:pt x="828" y="118"/>
                    </a:lnTo>
                    <a:lnTo>
                      <a:pt x="836" y="110"/>
                    </a:lnTo>
                    <a:lnTo>
                      <a:pt x="839" y="108"/>
                    </a:lnTo>
                    <a:lnTo>
                      <a:pt x="862" y="93"/>
                    </a:lnTo>
                    <a:lnTo>
                      <a:pt x="870" y="90"/>
                    </a:lnTo>
                    <a:lnTo>
                      <a:pt x="896" y="90"/>
                    </a:lnTo>
                    <a:lnTo>
                      <a:pt x="926" y="90"/>
                    </a:lnTo>
                    <a:lnTo>
                      <a:pt x="929" y="84"/>
                    </a:lnTo>
                    <a:lnTo>
                      <a:pt x="935" y="83"/>
                    </a:lnTo>
                    <a:lnTo>
                      <a:pt x="943" y="80"/>
                    </a:lnTo>
                    <a:lnTo>
                      <a:pt x="952" y="71"/>
                    </a:lnTo>
                    <a:lnTo>
                      <a:pt x="962" y="55"/>
                    </a:lnTo>
                    <a:lnTo>
                      <a:pt x="980" y="40"/>
                    </a:lnTo>
                    <a:lnTo>
                      <a:pt x="984" y="45"/>
                    </a:lnTo>
                    <a:lnTo>
                      <a:pt x="996" y="42"/>
                    </a:lnTo>
                    <a:lnTo>
                      <a:pt x="1001" y="48"/>
                    </a:lnTo>
                    <a:lnTo>
                      <a:pt x="992" y="75"/>
                    </a:lnTo>
                    <a:lnTo>
                      <a:pt x="999" y="87"/>
                    </a:lnTo>
                    <a:lnTo>
                      <a:pt x="999" y="94"/>
                    </a:lnTo>
                    <a:lnTo>
                      <a:pt x="979" y="103"/>
                    </a:lnTo>
                    <a:lnTo>
                      <a:pt x="959" y="111"/>
                    </a:lnTo>
                    <a:lnTo>
                      <a:pt x="940" y="117"/>
                    </a:lnTo>
                    <a:lnTo>
                      <a:pt x="927" y="129"/>
                    </a:lnTo>
                    <a:lnTo>
                      <a:pt x="923" y="133"/>
                    </a:lnTo>
                    <a:lnTo>
                      <a:pt x="920" y="144"/>
                    </a:lnTo>
                    <a:lnTo>
                      <a:pt x="922" y="155"/>
                    </a:lnTo>
                    <a:lnTo>
                      <a:pt x="929" y="156"/>
                    </a:lnTo>
                    <a:lnTo>
                      <a:pt x="929" y="148"/>
                    </a:lnTo>
                    <a:lnTo>
                      <a:pt x="933" y="153"/>
                    </a:lnTo>
                    <a:lnTo>
                      <a:pt x="930" y="159"/>
                    </a:lnTo>
                    <a:lnTo>
                      <a:pt x="917" y="162"/>
                    </a:lnTo>
                    <a:lnTo>
                      <a:pt x="909" y="162"/>
                    </a:lnTo>
                    <a:lnTo>
                      <a:pt x="896" y="165"/>
                    </a:lnTo>
                    <a:lnTo>
                      <a:pt x="888" y="166"/>
                    </a:lnTo>
                    <a:lnTo>
                      <a:pt x="878" y="167"/>
                    </a:lnTo>
                    <a:lnTo>
                      <a:pt x="862" y="173"/>
                    </a:lnTo>
                    <a:lnTo>
                      <a:pt x="888" y="169"/>
                    </a:lnTo>
                    <a:lnTo>
                      <a:pt x="892" y="173"/>
                    </a:lnTo>
                    <a:lnTo>
                      <a:pt x="867" y="179"/>
                    </a:lnTo>
                    <a:lnTo>
                      <a:pt x="856" y="179"/>
                    </a:lnTo>
                    <a:lnTo>
                      <a:pt x="857" y="177"/>
                    </a:lnTo>
                    <a:lnTo>
                      <a:pt x="850" y="183"/>
                    </a:lnTo>
                    <a:lnTo>
                      <a:pt x="855" y="183"/>
                    </a:lnTo>
                    <a:lnTo>
                      <a:pt x="847" y="198"/>
                    </a:lnTo>
                    <a:lnTo>
                      <a:pt x="830" y="214"/>
                    </a:lnTo>
                    <a:lnTo>
                      <a:pt x="830" y="209"/>
                    </a:lnTo>
                    <a:lnTo>
                      <a:pt x="827" y="208"/>
                    </a:lnTo>
                    <a:lnTo>
                      <a:pt x="823" y="203"/>
                    </a:lnTo>
                    <a:lnTo>
                      <a:pt x="823" y="214"/>
                    </a:lnTo>
                    <a:lnTo>
                      <a:pt x="826" y="217"/>
                    </a:lnTo>
                    <a:lnTo>
                      <a:pt x="824" y="225"/>
                    </a:lnTo>
                    <a:lnTo>
                      <a:pt x="817" y="233"/>
                    </a:lnTo>
                    <a:lnTo>
                      <a:pt x="802" y="250"/>
                    </a:lnTo>
                    <a:lnTo>
                      <a:pt x="801" y="249"/>
                    </a:lnTo>
                    <a:lnTo>
                      <a:pt x="810" y="235"/>
                    </a:lnTo>
                    <a:lnTo>
                      <a:pt x="804" y="227"/>
                    </a:lnTo>
                    <a:lnTo>
                      <a:pt x="807" y="210"/>
                    </a:lnTo>
                    <a:lnTo>
                      <a:pt x="801" y="219"/>
                    </a:lnTo>
                    <a:lnTo>
                      <a:pt x="801" y="232"/>
                    </a:lnTo>
                    <a:lnTo>
                      <a:pt x="791" y="229"/>
                    </a:lnTo>
                    <a:lnTo>
                      <a:pt x="800" y="235"/>
                    </a:lnTo>
                    <a:lnTo>
                      <a:pt x="796" y="255"/>
                    </a:lnTo>
                    <a:lnTo>
                      <a:pt x="800" y="256"/>
                    </a:lnTo>
                    <a:lnTo>
                      <a:pt x="800" y="264"/>
                    </a:lnTo>
                    <a:lnTo>
                      <a:pt x="797" y="284"/>
                    </a:lnTo>
                    <a:lnTo>
                      <a:pt x="782" y="300"/>
                    </a:lnTo>
                    <a:lnTo>
                      <a:pt x="763" y="306"/>
                    </a:lnTo>
                    <a:lnTo>
                      <a:pt x="748" y="318"/>
                    </a:lnTo>
                    <a:lnTo>
                      <a:pt x="739" y="319"/>
                    </a:lnTo>
                    <a:lnTo>
                      <a:pt x="729" y="327"/>
                    </a:lnTo>
                    <a:lnTo>
                      <a:pt x="725" y="334"/>
                    </a:lnTo>
                    <a:lnTo>
                      <a:pt x="702" y="347"/>
                    </a:lnTo>
                    <a:lnTo>
                      <a:pt x="690" y="357"/>
                    </a:lnTo>
                    <a:lnTo>
                      <a:pt x="679" y="369"/>
                    </a:lnTo>
                    <a:lnTo>
                      <a:pt x="673" y="384"/>
                    </a:lnTo>
                    <a:lnTo>
                      <a:pt x="673" y="398"/>
                    </a:lnTo>
                    <a:lnTo>
                      <a:pt x="675" y="416"/>
                    </a:lnTo>
                    <a:lnTo>
                      <a:pt x="680" y="431"/>
                    </a:lnTo>
                    <a:lnTo>
                      <a:pt x="678" y="440"/>
                    </a:lnTo>
                    <a:lnTo>
                      <a:pt x="682" y="464"/>
                    </a:lnTo>
                    <a:lnTo>
                      <a:pt x="679" y="478"/>
                    </a:lnTo>
                    <a:lnTo>
                      <a:pt x="676" y="486"/>
                    </a:lnTo>
                    <a:lnTo>
                      <a:pt x="670" y="499"/>
                    </a:lnTo>
                    <a:lnTo>
                      <a:pt x="664" y="501"/>
                    </a:lnTo>
                    <a:lnTo>
                      <a:pt x="656" y="499"/>
                    </a:lnTo>
                    <a:lnTo>
                      <a:pt x="654" y="490"/>
                    </a:lnTo>
                    <a:lnTo>
                      <a:pt x="648" y="485"/>
                    </a:lnTo>
                    <a:lnTo>
                      <a:pt x="642" y="467"/>
                    </a:lnTo>
                    <a:lnTo>
                      <a:pt x="637" y="451"/>
                    </a:lnTo>
                    <a:lnTo>
                      <a:pt x="636" y="443"/>
                    </a:lnTo>
                    <a:lnTo>
                      <a:pt x="643" y="429"/>
                    </a:lnTo>
                    <a:lnTo>
                      <a:pt x="640" y="418"/>
                    </a:lnTo>
                    <a:lnTo>
                      <a:pt x="630" y="401"/>
                    </a:lnTo>
                    <a:lnTo>
                      <a:pt x="624" y="397"/>
                    </a:lnTo>
                    <a:lnTo>
                      <a:pt x="604" y="407"/>
                    </a:lnTo>
                    <a:lnTo>
                      <a:pt x="601" y="406"/>
                    </a:lnTo>
                    <a:lnTo>
                      <a:pt x="595" y="396"/>
                    </a:lnTo>
                    <a:lnTo>
                      <a:pt x="585" y="391"/>
                    </a:lnTo>
                    <a:lnTo>
                      <a:pt x="564" y="394"/>
                    </a:lnTo>
                    <a:lnTo>
                      <a:pt x="549" y="391"/>
                    </a:lnTo>
                    <a:lnTo>
                      <a:pt x="536" y="393"/>
                    </a:lnTo>
                    <a:lnTo>
                      <a:pt x="528" y="396"/>
                    </a:lnTo>
                    <a:lnTo>
                      <a:pt x="529" y="401"/>
                    </a:lnTo>
                    <a:lnTo>
                      <a:pt x="527" y="410"/>
                    </a:lnTo>
                    <a:lnTo>
                      <a:pt x="530" y="414"/>
                    </a:lnTo>
                    <a:lnTo>
                      <a:pt x="526" y="417"/>
                    </a:lnTo>
                    <a:lnTo>
                      <a:pt x="520" y="414"/>
                    </a:lnTo>
                    <a:lnTo>
                      <a:pt x="512" y="417"/>
                    </a:lnTo>
                    <a:lnTo>
                      <a:pt x="500" y="417"/>
                    </a:lnTo>
                    <a:lnTo>
                      <a:pt x="489" y="406"/>
                    </a:lnTo>
                    <a:lnTo>
                      <a:pt x="473" y="408"/>
                    </a:lnTo>
                    <a:lnTo>
                      <a:pt x="462" y="404"/>
                    </a:lnTo>
                    <a:lnTo>
                      <a:pt x="450" y="405"/>
                    </a:lnTo>
                    <a:lnTo>
                      <a:pt x="434" y="410"/>
                    </a:lnTo>
                    <a:lnTo>
                      <a:pt x="415" y="426"/>
                    </a:lnTo>
                    <a:lnTo>
                      <a:pt x="395" y="434"/>
                    </a:lnTo>
                    <a:lnTo>
                      <a:pt x="383" y="444"/>
                    </a:lnTo>
                    <a:lnTo>
                      <a:pt x="376" y="454"/>
                    </a:lnTo>
                    <a:lnTo>
                      <a:pt x="373" y="468"/>
                    </a:lnTo>
                    <a:lnTo>
                      <a:pt x="372" y="478"/>
                    </a:lnTo>
                    <a:lnTo>
                      <a:pt x="374" y="485"/>
                    </a:lnTo>
                    <a:lnTo>
                      <a:pt x="366" y="486"/>
                    </a:lnTo>
                    <a:lnTo>
                      <a:pt x="355" y="481"/>
                    </a:lnTo>
                    <a:lnTo>
                      <a:pt x="342" y="475"/>
                    </a:lnTo>
                    <a:lnTo>
                      <a:pt x="340" y="465"/>
                    </a:lnTo>
                    <a:lnTo>
                      <a:pt x="339" y="450"/>
                    </a:lnTo>
                    <a:lnTo>
                      <a:pt x="332" y="438"/>
                    </a:lnTo>
                    <a:lnTo>
                      <a:pt x="328" y="426"/>
                    </a:lnTo>
                    <a:lnTo>
                      <a:pt x="323" y="412"/>
                    </a:lnTo>
                    <a:lnTo>
                      <a:pt x="313" y="404"/>
                    </a:lnTo>
                    <a:lnTo>
                      <a:pt x="299" y="404"/>
                    </a:lnTo>
                    <a:lnTo>
                      <a:pt x="283" y="421"/>
                    </a:lnTo>
                    <a:lnTo>
                      <a:pt x="270" y="414"/>
                    </a:lnTo>
                    <a:lnTo>
                      <a:pt x="262" y="408"/>
                    </a:lnTo>
                    <a:lnTo>
                      <a:pt x="261" y="397"/>
                    </a:lnTo>
                    <a:lnTo>
                      <a:pt x="259" y="386"/>
                    </a:lnTo>
                    <a:lnTo>
                      <a:pt x="251" y="377"/>
                    </a:lnTo>
                    <a:lnTo>
                      <a:pt x="244" y="370"/>
                    </a:lnTo>
                    <a:lnTo>
                      <a:pt x="240" y="363"/>
                    </a:lnTo>
                    <a:lnTo>
                      <a:pt x="209" y="363"/>
                    </a:lnTo>
                    <a:lnTo>
                      <a:pt x="207" y="371"/>
                    </a:lnTo>
                    <a:lnTo>
                      <a:pt x="193" y="371"/>
                    </a:lnTo>
                    <a:lnTo>
                      <a:pt x="158" y="372"/>
                    </a:lnTo>
                    <a:lnTo>
                      <a:pt x="123" y="357"/>
                    </a:lnTo>
                    <a:lnTo>
                      <a:pt x="100" y="347"/>
                    </a:lnTo>
                    <a:lnTo>
                      <a:pt x="102" y="343"/>
                    </a:lnTo>
                    <a:lnTo>
                      <a:pt x="80" y="345"/>
                    </a:lnTo>
                    <a:lnTo>
                      <a:pt x="59" y="347"/>
                    </a:lnTo>
                    <a:lnTo>
                      <a:pt x="60" y="336"/>
                    </a:lnTo>
                    <a:lnTo>
                      <a:pt x="53" y="324"/>
                    </a:lnTo>
                    <a:lnTo>
                      <a:pt x="46" y="322"/>
                    </a:lnTo>
                    <a:lnTo>
                      <a:pt x="46" y="316"/>
                    </a:lnTo>
                    <a:lnTo>
                      <a:pt x="37" y="315"/>
                    </a:lnTo>
                    <a:lnTo>
                      <a:pt x="33" y="309"/>
                    </a:lnTo>
                    <a:lnTo>
                      <a:pt x="18" y="307"/>
                    </a:lnTo>
                    <a:lnTo>
                      <a:pt x="14" y="304"/>
                    </a:lnTo>
                    <a:lnTo>
                      <a:pt x="17" y="292"/>
                    </a:lnTo>
                    <a:lnTo>
                      <a:pt x="8" y="272"/>
                    </a:lnTo>
                    <a:lnTo>
                      <a:pt x="7" y="243"/>
                    </a:lnTo>
                    <a:lnTo>
                      <a:pt x="9" y="238"/>
                    </a:lnTo>
                    <a:lnTo>
                      <a:pt x="5" y="231"/>
                    </a:lnTo>
                    <a:lnTo>
                      <a:pt x="0" y="214"/>
                    </a:lnTo>
                    <a:lnTo>
                      <a:pt x="5" y="197"/>
                    </a:lnTo>
                    <a:lnTo>
                      <a:pt x="2" y="186"/>
                    </a:lnTo>
                    <a:lnTo>
                      <a:pt x="14" y="169"/>
                    </a:lnTo>
                    <a:lnTo>
                      <a:pt x="23" y="151"/>
                    </a:lnTo>
                    <a:lnTo>
                      <a:pt x="26" y="135"/>
                    </a:lnTo>
                    <a:lnTo>
                      <a:pt x="43" y="116"/>
                    </a:lnTo>
                    <a:lnTo>
                      <a:pt x="56" y="98"/>
                    </a:lnTo>
                    <a:lnTo>
                      <a:pt x="69" y="79"/>
                    </a:lnTo>
                    <a:lnTo>
                      <a:pt x="82" y="52"/>
                    </a:lnTo>
                    <a:lnTo>
                      <a:pt x="88" y="34"/>
                    </a:lnTo>
                    <a:lnTo>
                      <a:pt x="89" y="25"/>
                    </a:lnTo>
                    <a:lnTo>
                      <a:pt x="94" y="21"/>
                    </a:lnTo>
                    <a:lnTo>
                      <a:pt x="113" y="28"/>
                    </a:lnTo>
                    <a:lnTo>
                      <a:pt x="109" y="47"/>
                    </a:lnTo>
                    <a:lnTo>
                      <a:pt x="117" y="41"/>
                    </a:lnTo>
                    <a:lnTo>
                      <a:pt x="124" y="25"/>
                    </a:lnTo>
                    <a:lnTo>
                      <a:pt x="130" y="8"/>
                    </a:lnTo>
                    <a:lnTo>
                      <a:pt x="175" y="8"/>
                    </a:lnTo>
                    <a:lnTo>
                      <a:pt x="223" y="8"/>
                    </a:lnTo>
                    <a:lnTo>
                      <a:pt x="239" y="8"/>
                    </a:lnTo>
                    <a:lnTo>
                      <a:pt x="288" y="8"/>
                    </a:lnTo>
                    <a:lnTo>
                      <a:pt x="335" y="8"/>
                    </a:lnTo>
                    <a:lnTo>
                      <a:pt x="384" y="8"/>
                    </a:lnTo>
                    <a:lnTo>
                      <a:pt x="432" y="8"/>
                    </a:lnTo>
                    <a:lnTo>
                      <a:pt x="487" y="8"/>
                    </a:lnTo>
                    <a:lnTo>
                      <a:pt x="541" y="8"/>
                    </a:lnTo>
                    <a:lnTo>
                      <a:pt x="575" y="8"/>
                    </a:lnTo>
                    <a:lnTo>
                      <a:pt x="579" y="0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8" name="Freeform 211"/>
              <p:cNvSpPr>
                <a:spLocks/>
              </p:cNvSpPr>
              <p:nvPr/>
            </p:nvSpPr>
            <p:spPr bwMode="auto">
              <a:xfrm>
                <a:off x="5600224" y="2768672"/>
                <a:ext cx="493082" cy="275171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49" name="Freeform 212"/>
              <p:cNvSpPr>
                <a:spLocks/>
              </p:cNvSpPr>
              <p:nvPr/>
            </p:nvSpPr>
            <p:spPr bwMode="auto">
              <a:xfrm>
                <a:off x="1999147" y="3869353"/>
                <a:ext cx="394465" cy="376968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0" name="Freeform 213"/>
              <p:cNvSpPr>
                <a:spLocks/>
              </p:cNvSpPr>
              <p:nvPr/>
            </p:nvSpPr>
            <p:spPr bwMode="auto">
              <a:xfrm>
                <a:off x="7054015" y="3498750"/>
                <a:ext cx="252904" cy="488308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1" name="Freeform 214"/>
              <p:cNvSpPr>
                <a:spLocks/>
              </p:cNvSpPr>
              <p:nvPr/>
            </p:nvSpPr>
            <p:spPr bwMode="auto">
              <a:xfrm>
                <a:off x="8965894" y="4796663"/>
                <a:ext cx="15906" cy="22268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2" name="Freeform 215"/>
              <p:cNvSpPr>
                <a:spLocks/>
              </p:cNvSpPr>
              <p:nvPr/>
            </p:nvSpPr>
            <p:spPr bwMode="auto">
              <a:xfrm>
                <a:off x="8954761" y="4753719"/>
                <a:ext cx="15906" cy="36585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3" name="Freeform 216"/>
              <p:cNvSpPr>
                <a:spLocks/>
              </p:cNvSpPr>
              <p:nvPr/>
            </p:nvSpPr>
            <p:spPr bwMode="auto">
              <a:xfrm>
                <a:off x="5366408" y="3643493"/>
                <a:ext cx="300620" cy="211548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4" name="Freeform 217"/>
              <p:cNvSpPr>
                <a:spLocks/>
              </p:cNvSpPr>
              <p:nvPr/>
            </p:nvSpPr>
            <p:spPr bwMode="auto">
              <a:xfrm>
                <a:off x="4593384" y="5000257"/>
                <a:ext cx="469222" cy="419913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5" name="Freeform 218"/>
              <p:cNvSpPr>
                <a:spLocks/>
              </p:cNvSpPr>
              <p:nvPr/>
            </p:nvSpPr>
            <p:spPr bwMode="auto">
              <a:xfrm>
                <a:off x="4890821" y="5218169"/>
                <a:ext cx="66804" cy="65214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6" name="Freeform 219"/>
              <p:cNvSpPr>
                <a:spLocks/>
              </p:cNvSpPr>
              <p:nvPr/>
            </p:nvSpPr>
            <p:spPr bwMode="auto">
              <a:xfrm>
                <a:off x="4766763" y="4543764"/>
                <a:ext cx="341976" cy="321297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7" name="Freeform 220"/>
              <p:cNvSpPr>
                <a:spLocks/>
              </p:cNvSpPr>
              <p:nvPr/>
            </p:nvSpPr>
            <p:spPr bwMode="auto">
              <a:xfrm>
                <a:off x="4862186" y="4783941"/>
                <a:ext cx="221092" cy="222682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958" name="Freeform 222"/>
              <p:cNvSpPr>
                <a:spLocks/>
              </p:cNvSpPr>
              <p:nvPr/>
            </p:nvSpPr>
            <p:spPr bwMode="auto">
              <a:xfrm>
                <a:off x="4890789" y="5218137"/>
                <a:ext cx="66804" cy="65214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5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8" grpId="0" animBg="1"/>
      <p:bldP spid="7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55" y="-27923"/>
            <a:ext cx="8229600" cy="1153298"/>
          </a:xfrm>
        </p:spPr>
        <p:txBody>
          <a:bodyPr/>
          <a:lstStyle/>
          <a:p>
            <a:r>
              <a:rPr lang="en-IN" dirty="0" smtClean="0"/>
              <a:t>J-PAL’s finance sector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0145" y="920659"/>
            <a:ext cx="6348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Measure the </a:t>
            </a:r>
            <a:r>
              <a:rPr lang="en-IN" sz="2000" dirty="0"/>
              <a:t>impact of financial services, products, and process </a:t>
            </a:r>
            <a:r>
              <a:rPr lang="en-IN" sz="2000" dirty="0" smtClean="0"/>
              <a:t>innovations</a:t>
            </a:r>
          </a:p>
          <a:p>
            <a:endParaRPr lang="en-I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/>
              <a:t>Understand </a:t>
            </a:r>
            <a:r>
              <a:rPr lang="en-IN" sz="2000" dirty="0"/>
              <a:t>how </a:t>
            </a:r>
            <a:r>
              <a:rPr lang="en-IN" sz="2000" dirty="0">
                <a:solidFill>
                  <a:schemeClr val="accent1"/>
                </a:solidFill>
              </a:rPr>
              <a:t>access to financial services</a:t>
            </a:r>
            <a:r>
              <a:rPr lang="en-IN" sz="2000" dirty="0"/>
              <a:t> can be used as a mechanism to </a:t>
            </a:r>
            <a:r>
              <a:rPr lang="en-IN" sz="2000" dirty="0">
                <a:solidFill>
                  <a:schemeClr val="accent1"/>
                </a:solidFill>
              </a:rPr>
              <a:t>reduce poverty and spur economic </a:t>
            </a:r>
            <a:r>
              <a:rPr lang="en-IN" sz="2000" dirty="0" smtClean="0">
                <a:solidFill>
                  <a:schemeClr val="accent1"/>
                </a:solidFill>
              </a:rPr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253057" y="634598"/>
            <a:ext cx="2571029" cy="2483739"/>
            <a:chOff x="6460522" y="634599"/>
            <a:chExt cx="2372446" cy="2151858"/>
          </a:xfrm>
        </p:grpSpPr>
        <p:sp>
          <p:nvSpPr>
            <p:cNvPr id="7" name="Oval 6"/>
            <p:cNvSpPr/>
            <p:nvPr/>
          </p:nvSpPr>
          <p:spPr>
            <a:xfrm>
              <a:off x="6460522" y="634599"/>
              <a:ext cx="2257810" cy="2151858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600" dirty="0" smtClean="0"/>
            </a:p>
          </p:txBody>
        </p:sp>
        <p:sp>
          <p:nvSpPr>
            <p:cNvPr id="9" name="Oval 8"/>
            <p:cNvSpPr/>
            <p:nvPr/>
          </p:nvSpPr>
          <p:spPr>
            <a:xfrm>
              <a:off x="6842238" y="1340079"/>
              <a:ext cx="1497724" cy="1432322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6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36159" y="866359"/>
              <a:ext cx="2096809" cy="45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smtClean="0"/>
                <a:t>861 evaluations, </a:t>
              </a:r>
            </a:p>
            <a:p>
              <a:r>
                <a:rPr lang="en-IN" sz="1400" dirty="0" smtClean="0"/>
                <a:t>8 sectors, 80 countries </a:t>
              </a:r>
              <a:endParaRPr lang="en-IN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1422" y="1654566"/>
              <a:ext cx="1465858" cy="639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 smtClean="0"/>
                <a:t>Finance sector, 248 evaluations, 53 countries </a:t>
              </a:r>
              <a:endParaRPr lang="en-IN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9857" y="3418640"/>
            <a:ext cx="2115920" cy="3199068"/>
            <a:chOff x="629857" y="3418640"/>
            <a:chExt cx="2115920" cy="3199068"/>
          </a:xfrm>
        </p:grpSpPr>
        <p:sp>
          <p:nvSpPr>
            <p:cNvPr id="16" name="Rectangle 15"/>
            <p:cNvSpPr/>
            <p:nvPr/>
          </p:nvSpPr>
          <p:spPr>
            <a:xfrm>
              <a:off x="629857" y="4520894"/>
              <a:ext cx="2115920" cy="209681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sz="1600" dirty="0" smtClean="0"/>
            </a:p>
            <a:p>
              <a:pPr algn="ctr"/>
              <a:endParaRPr lang="en-IN" sz="1600" dirty="0" smtClean="0"/>
            </a:p>
            <a:p>
              <a:pPr algn="ctr"/>
              <a:r>
                <a:rPr lang="en-IN" sz="1600" dirty="0" smtClean="0"/>
                <a:t>Microcredit</a:t>
              </a:r>
              <a:endParaRPr lang="en-IN" sz="1600" dirty="0"/>
            </a:p>
            <a:p>
              <a:pPr algn="ctr"/>
              <a:r>
                <a:rPr lang="en-IN" sz="1600" dirty="0" smtClean="0"/>
                <a:t>Remittances </a:t>
              </a:r>
              <a:endParaRPr lang="en-IN" sz="1600" dirty="0"/>
            </a:p>
            <a:p>
              <a:pPr algn="ctr"/>
              <a:r>
                <a:rPr lang="en-IN" sz="1600" dirty="0" smtClean="0"/>
                <a:t>Savings </a:t>
              </a:r>
              <a:endParaRPr lang="en-IN" sz="1600" dirty="0"/>
            </a:p>
            <a:p>
              <a:pPr algn="ctr"/>
              <a:r>
                <a:rPr lang="en-IN" sz="1600" dirty="0" smtClean="0"/>
                <a:t>Insurance</a:t>
              </a:r>
              <a:endParaRPr lang="en-IN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02319" y="3418640"/>
              <a:ext cx="1742400" cy="161332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1600" dirty="0" smtClean="0"/>
                <a:t>Financial products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90094" y="3418640"/>
            <a:ext cx="2115920" cy="3199068"/>
            <a:chOff x="3490094" y="3418640"/>
            <a:chExt cx="2115920" cy="3199068"/>
          </a:xfrm>
        </p:grpSpPr>
        <p:sp>
          <p:nvSpPr>
            <p:cNvPr id="17" name="Rectangle 16"/>
            <p:cNvSpPr/>
            <p:nvPr/>
          </p:nvSpPr>
          <p:spPr>
            <a:xfrm>
              <a:off x="3490094" y="4520894"/>
              <a:ext cx="2115920" cy="209681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sz="1600" dirty="0" smtClean="0"/>
            </a:p>
            <a:p>
              <a:pPr algn="ctr"/>
              <a:r>
                <a:rPr lang="en-IN" sz="1600" b="1" dirty="0" smtClean="0"/>
                <a:t>Financial education &amp; literacy</a:t>
              </a:r>
            </a:p>
            <a:p>
              <a:pPr algn="ctr"/>
              <a:r>
                <a:rPr lang="en-IN" sz="1600" dirty="0" smtClean="0"/>
                <a:t>Mobile money</a:t>
              </a:r>
            </a:p>
            <a:p>
              <a:pPr algn="ctr"/>
              <a:r>
                <a:rPr lang="en-IN" sz="1600" dirty="0" smtClean="0"/>
                <a:t>Islamic finance</a:t>
              </a:r>
              <a:endParaRPr lang="en-IN" sz="1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678322" y="3418640"/>
              <a:ext cx="1742400" cy="161332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1600" dirty="0" smtClean="0"/>
                <a:t>Financial Inclusion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53059" y="3397614"/>
            <a:ext cx="2115920" cy="3199068"/>
            <a:chOff x="6253059" y="3397614"/>
            <a:chExt cx="2115920" cy="3199068"/>
          </a:xfrm>
        </p:grpSpPr>
        <p:sp>
          <p:nvSpPr>
            <p:cNvPr id="19" name="Rectangle 18"/>
            <p:cNvSpPr/>
            <p:nvPr/>
          </p:nvSpPr>
          <p:spPr>
            <a:xfrm>
              <a:off x="6253059" y="4499868"/>
              <a:ext cx="2115920" cy="209681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600" dirty="0" smtClean="0"/>
            </a:p>
            <a:p>
              <a:pPr algn="ctr"/>
              <a:endParaRPr lang="en-IN" sz="1600" dirty="0"/>
            </a:p>
            <a:p>
              <a:pPr algn="ctr"/>
              <a:r>
                <a:rPr lang="en-IN" sz="1600" dirty="0" smtClean="0"/>
                <a:t>Universal basic income</a:t>
              </a:r>
            </a:p>
            <a:p>
              <a:pPr algn="ctr"/>
              <a:r>
                <a:rPr lang="en-IN" sz="1600" dirty="0" smtClean="0"/>
                <a:t>Graduation programmes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425522" y="3397614"/>
              <a:ext cx="1741014" cy="1613328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1600" dirty="0" smtClean="0"/>
                <a:t>Social protection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86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96813" y="1144870"/>
            <a:ext cx="4259316" cy="2377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48459" y="1144870"/>
            <a:ext cx="4548354" cy="23774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51836" y="2784784"/>
            <a:ext cx="4038600" cy="615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Policymakers link financial literacy and capability to financial education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272" y="6311415"/>
            <a:ext cx="9060727" cy="590691"/>
          </a:xfrm>
        </p:spPr>
        <p:txBody>
          <a:bodyPr/>
          <a:lstStyle/>
          <a:p>
            <a:r>
              <a:rPr lang="en-US" sz="1000" dirty="0" smtClean="0"/>
              <a:t>World Bank, 2014 (poll), </a:t>
            </a:r>
            <a:r>
              <a:rPr lang="en-IN" sz="1000" dirty="0"/>
              <a:t>The Standard &amp; Poor’s Ratings Services Global Financial Literacy </a:t>
            </a:r>
            <a:r>
              <a:rPr lang="en-IN" sz="1000" dirty="0" smtClean="0"/>
              <a:t>Survey 2014</a:t>
            </a:r>
            <a:endParaRPr lang="en-US" sz="1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483" y="-77635"/>
            <a:ext cx="8907517" cy="115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u="none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Why do we care about financial education &amp; literacy? 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236484" y="1331028"/>
            <a:ext cx="4493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 smtClean="0"/>
              <a:t>Low financial literacy is a major barrier to financial inclusion</a:t>
            </a:r>
          </a:p>
          <a:p>
            <a:endParaRPr lang="en-IN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 smtClean="0"/>
              <a:t>76% of Indians are not financially literate (</a:t>
            </a:r>
            <a:r>
              <a:rPr lang="en-IN" sz="1800" i="1" dirty="0" smtClean="0"/>
              <a:t>do not understand concepts of risk diversification, interest and inflation)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475587"/>
              </p:ext>
            </p:extLst>
          </p:nvPr>
        </p:nvGraphicFramePr>
        <p:xfrm>
          <a:off x="4729656" y="1350890"/>
          <a:ext cx="4414346" cy="160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ontent Placeholder 8"/>
          <p:cNvSpPr txBox="1">
            <a:spLocks/>
          </p:cNvSpPr>
          <p:nvPr/>
        </p:nvSpPr>
        <p:spPr>
          <a:xfrm>
            <a:off x="4840010" y="1172401"/>
            <a:ext cx="4038600" cy="61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20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8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16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4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»"/>
              <a:defRPr sz="14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 smtClean="0">
                <a:solidFill>
                  <a:schemeClr val="bg1"/>
                </a:solidFill>
              </a:rPr>
              <a:t>Question to policymakers: What is most effective policy to improve financial access for the poor?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7242" y="4793366"/>
            <a:ext cx="1437040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Lack of understanding or use financial products incorrectly</a:t>
            </a:r>
            <a:endParaRPr lang="en-IN" sz="1300" dirty="0"/>
          </a:p>
        </p:txBody>
      </p:sp>
      <p:sp>
        <p:nvSpPr>
          <p:cNvPr id="29" name="Rectangle 28"/>
          <p:cNvSpPr/>
          <p:nvPr/>
        </p:nvSpPr>
        <p:spPr>
          <a:xfrm>
            <a:off x="3831418" y="4778379"/>
            <a:ext cx="1296936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/>
              <a:t>E</a:t>
            </a:r>
            <a:r>
              <a:rPr lang="en-IN" sz="1300" dirty="0" smtClean="0"/>
              <a:t>ffective financial education delivered</a:t>
            </a:r>
            <a:endParaRPr lang="en-IN" sz="1300" dirty="0"/>
          </a:p>
        </p:txBody>
      </p:sp>
      <p:sp>
        <p:nvSpPr>
          <p:cNvPr id="30" name="Rectangle 29"/>
          <p:cNvSpPr/>
          <p:nvPr/>
        </p:nvSpPr>
        <p:spPr>
          <a:xfrm>
            <a:off x="5722513" y="4780493"/>
            <a:ext cx="1338404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Financial education lessons applied in practice</a:t>
            </a:r>
            <a:endParaRPr lang="en-IN" sz="1300" dirty="0"/>
          </a:p>
        </p:txBody>
      </p:sp>
      <p:sp>
        <p:nvSpPr>
          <p:cNvPr id="31" name="Rectangle 30"/>
          <p:cNvSpPr/>
          <p:nvPr/>
        </p:nvSpPr>
        <p:spPr>
          <a:xfrm>
            <a:off x="7516807" y="4780493"/>
            <a:ext cx="1339474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Better financial health and growth</a:t>
            </a:r>
            <a:endParaRPr lang="en-IN" sz="13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39621" y="5294957"/>
            <a:ext cx="4138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1"/>
          </p:cNvCxnSpPr>
          <p:nvPr/>
        </p:nvCxnSpPr>
        <p:spPr>
          <a:xfrm>
            <a:off x="5119136" y="5297071"/>
            <a:ext cx="6033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>
            <a:off x="6871136" y="5297071"/>
            <a:ext cx="64567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050587" y="4780493"/>
            <a:ext cx="1296936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/>
              <a:t>People participate in lessons </a:t>
            </a:r>
            <a:endParaRPr lang="en-IN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265439" y="5307830"/>
            <a:ext cx="610566" cy="2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15988" y="3950897"/>
            <a:ext cx="580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solidFill>
                  <a:schemeClr val="accent1"/>
                </a:solidFill>
              </a:rPr>
              <a:t>Theory of Change 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9" grpId="0" build="p"/>
      <p:bldP spid="2" grpId="0"/>
      <p:bldGraphic spid="12" grpId="0">
        <p:bldAsOne/>
      </p:bldGraphic>
      <p:bldP spid="14" grpId="0"/>
      <p:bldP spid="28" grpId="0" animBg="1"/>
      <p:bldP spid="29" grpId="0" animBg="1"/>
      <p:bldP spid="30" grpId="0" animBg="1"/>
      <p:bldP spid="31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90913" y="3096163"/>
            <a:ext cx="3532156" cy="9084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Low </a:t>
            </a:r>
            <a:r>
              <a:rPr lang="en-US" sz="1800" dirty="0">
                <a:solidFill>
                  <a:schemeClr val="tx1"/>
                </a:solidFill>
              </a:rPr>
              <a:t>take-up is often an issue, </a:t>
            </a:r>
            <a:r>
              <a:rPr lang="en-US" sz="1800" dirty="0" smtClean="0">
                <a:solidFill>
                  <a:schemeClr val="tx1"/>
                </a:solidFill>
              </a:rPr>
              <a:t>even with incentives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727566" y="3147183"/>
            <a:ext cx="4281949" cy="28038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IN" sz="1600" dirty="0"/>
              <a:t>Limited evidence of knowledge translating to action </a:t>
            </a:r>
          </a:p>
          <a:p>
            <a:pPr marL="895335" lvl="1" indent="-285750">
              <a:buFont typeface="Courier New" panose="02070309020205020404" pitchFamily="49" charset="0"/>
              <a:buChar char="o"/>
            </a:pPr>
            <a:r>
              <a:rPr lang="en-IN" sz="1600" i="1" dirty="0"/>
              <a:t>	Meta-analysis of studies find limited downstream impacts of financial 	education</a:t>
            </a:r>
          </a:p>
          <a:p>
            <a:pPr marL="171450" indent="-171450"/>
            <a:endParaRPr lang="en-IN" sz="700" i="1" dirty="0"/>
          </a:p>
          <a:p>
            <a:pPr marL="285750" indent="-285750"/>
            <a:r>
              <a:rPr lang="en-IN" sz="1600" dirty="0"/>
              <a:t>Challenge of isolating impact of training on outcomes</a:t>
            </a:r>
          </a:p>
          <a:p>
            <a:pPr marL="895335" lvl="1" indent="-285750">
              <a:buFont typeface="Courier New" panose="02070309020205020404" pitchFamily="49" charset="0"/>
              <a:buChar char="o"/>
            </a:pPr>
            <a:r>
              <a:rPr lang="en-IN" sz="1600" i="1" dirty="0"/>
              <a:t>	Randomized evaluations allow us to measure true impact of financial 	education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1348" y="4004120"/>
            <a:ext cx="3532156" cy="728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Based on studies in Mexico, Qatar, and Dominican Republic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4" y="2760034"/>
            <a:ext cx="504497" cy="53602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800" dirty="0" smtClean="0"/>
              <a:t>1</a:t>
            </a:r>
            <a:endParaRPr lang="en-IN" sz="18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23307" y="5951023"/>
            <a:ext cx="4286208" cy="510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>
                <a:solidFill>
                  <a:schemeClr val="tx1"/>
                </a:solidFill>
              </a:rPr>
              <a:t>Based on studies in </a:t>
            </a:r>
            <a:r>
              <a:rPr lang="en-US" sz="1400" i="1" dirty="0">
                <a:solidFill>
                  <a:schemeClr val="tx1"/>
                </a:solidFill>
              </a:rPr>
              <a:t>Dominican </a:t>
            </a:r>
            <a:r>
              <a:rPr lang="en-US" sz="1400" i="1" dirty="0" smtClean="0">
                <a:solidFill>
                  <a:schemeClr val="tx1"/>
                </a:solidFill>
              </a:rPr>
              <a:t>Republic, India,  Indonesia, and Philippines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6500"/>
            <a:ext cx="9688945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u="none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Challenges of financial education </a:t>
            </a:r>
            <a:r>
              <a:rPr lang="en-US" sz="3000" dirty="0" err="1" smtClean="0"/>
              <a:t>programmes</a:t>
            </a:r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234526" y="1231562"/>
            <a:ext cx="1437040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Lack of understanding or use financial products incorrectly</a:t>
            </a:r>
            <a:endParaRPr lang="en-IN" sz="1300" dirty="0"/>
          </a:p>
        </p:txBody>
      </p:sp>
      <p:sp>
        <p:nvSpPr>
          <p:cNvPr id="20" name="Rectangle 19"/>
          <p:cNvSpPr/>
          <p:nvPr/>
        </p:nvSpPr>
        <p:spPr>
          <a:xfrm>
            <a:off x="3817633" y="1229448"/>
            <a:ext cx="1296936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/>
              <a:t>E</a:t>
            </a:r>
            <a:r>
              <a:rPr lang="en-IN" sz="1300" dirty="0" smtClean="0"/>
              <a:t>ffective financial education delivered</a:t>
            </a:r>
            <a:endParaRPr lang="en-IN" sz="1300" dirty="0"/>
          </a:p>
        </p:txBody>
      </p:sp>
      <p:sp>
        <p:nvSpPr>
          <p:cNvPr id="24" name="Rectangle 23"/>
          <p:cNvSpPr/>
          <p:nvPr/>
        </p:nvSpPr>
        <p:spPr>
          <a:xfrm>
            <a:off x="5708728" y="1231562"/>
            <a:ext cx="1338404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Financial education lessons applied in practice</a:t>
            </a:r>
            <a:endParaRPr lang="en-IN" sz="1300" dirty="0"/>
          </a:p>
        </p:txBody>
      </p:sp>
      <p:sp>
        <p:nvSpPr>
          <p:cNvPr id="25" name="Rectangle 24"/>
          <p:cNvSpPr/>
          <p:nvPr/>
        </p:nvSpPr>
        <p:spPr>
          <a:xfrm>
            <a:off x="7503022" y="1231562"/>
            <a:ext cx="1339474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300" dirty="0" smtClean="0"/>
              <a:t>Better financial health and growth</a:t>
            </a:r>
            <a:endParaRPr lang="en-IN" sz="13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25836" y="1746026"/>
            <a:ext cx="4138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5105351" y="1748140"/>
            <a:ext cx="6033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6857351" y="1748140"/>
            <a:ext cx="64567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36802" y="1229448"/>
            <a:ext cx="1296936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smtClean="0"/>
              <a:t>People participate in lessons </a:t>
            </a:r>
            <a:endParaRPr lang="en-IN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207067" y="1746026"/>
            <a:ext cx="610566" cy="2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 rot="5400000">
            <a:off x="2363439" y="1978615"/>
            <a:ext cx="502569" cy="1294061"/>
          </a:xfrm>
          <a:prstGeom prst="rightBrac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ight Brace 30"/>
          <p:cNvSpPr/>
          <p:nvPr/>
        </p:nvSpPr>
        <p:spPr>
          <a:xfrm rot="5400000">
            <a:off x="6014981" y="937632"/>
            <a:ext cx="516510" cy="3271202"/>
          </a:xfrm>
          <a:prstGeom prst="rightBrac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4360099" y="2922805"/>
            <a:ext cx="504497" cy="53602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800" dirty="0" smtClean="0"/>
              <a:t>2</a:t>
            </a:r>
            <a:endParaRPr lang="en-IN" sz="1800" dirty="0"/>
          </a:p>
        </p:txBody>
      </p:sp>
      <p:sp>
        <p:nvSpPr>
          <p:cNvPr id="33" name="Text Placeholder 5"/>
          <p:cNvSpPr txBox="1">
            <a:spLocks/>
          </p:cNvSpPr>
          <p:nvPr/>
        </p:nvSpPr>
        <p:spPr>
          <a:xfrm>
            <a:off x="107272" y="6606760"/>
            <a:ext cx="9060727" cy="590691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22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8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18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6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»"/>
              <a:defRPr sz="14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/>
              <a:t>Miller et al., 2014 (overview)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33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16" grpId="0" animBg="1"/>
      <p:bldP spid="10" grpId="0" animBg="1"/>
      <p:bldP spid="21" grpId="0" animBg="1"/>
      <p:bldP spid="15" grpId="0" animBg="1"/>
      <p:bldP spid="20" grpId="0" animBg="1"/>
      <p:bldP spid="24" grpId="0" animBg="1"/>
      <p:bldP spid="25" grpId="0" animBg="1"/>
      <p:bldP spid="29" grpId="0" animBg="1"/>
      <p:bldP spid="2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1" y="35920"/>
            <a:ext cx="8229600" cy="11582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Addressing low take-up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3744" y="1026778"/>
            <a:ext cx="8607970" cy="1035270"/>
            <a:chOff x="243744" y="906508"/>
            <a:chExt cx="8607970" cy="1035270"/>
          </a:xfrm>
        </p:grpSpPr>
        <p:grpSp>
          <p:nvGrpSpPr>
            <p:cNvPr id="16" name="Group 15"/>
            <p:cNvGrpSpPr/>
            <p:nvPr/>
          </p:nvGrpSpPr>
          <p:grpSpPr>
            <a:xfrm>
              <a:off x="243744" y="906508"/>
              <a:ext cx="8607970" cy="1035270"/>
              <a:chOff x="236485" y="5276145"/>
              <a:chExt cx="8607970" cy="10352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485" y="5278259"/>
                <a:ext cx="1437040" cy="1033156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IN" sz="1300" dirty="0" smtClean="0">
                    <a:solidFill>
                      <a:schemeClr val="bg1"/>
                    </a:solidFill>
                  </a:rPr>
                  <a:t>Lack of understanding or use financial products incorrectly</a:t>
                </a:r>
                <a:endParaRPr lang="en-IN" sz="13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592" y="5276145"/>
                <a:ext cx="1296936" cy="1033156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ln w="0"/>
                    <a:solidFill>
                      <a:schemeClr val="tx1"/>
                    </a:solidFill>
                  </a:rPr>
                  <a:t>E</a:t>
                </a:r>
                <a:r>
                  <a:rPr lang="en-IN" sz="1400" dirty="0" smtClean="0">
                    <a:ln w="0"/>
                    <a:solidFill>
                      <a:schemeClr val="tx1"/>
                    </a:solidFill>
                  </a:rPr>
                  <a:t>ffective financial education delivered</a:t>
                </a:r>
                <a:endParaRPr lang="en-IN" sz="1400" dirty="0">
                  <a:ln w="0"/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10687" y="5278259"/>
                <a:ext cx="1338404" cy="1033156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 smtClean="0">
                    <a:solidFill>
                      <a:schemeClr val="tx1"/>
                    </a:solidFill>
                  </a:rPr>
                  <a:t>Financial education lessons applied in practice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04981" y="5278259"/>
                <a:ext cx="1339474" cy="1033156"/>
              </a:xfrm>
              <a:prstGeom prst="rect">
                <a:avLst/>
              </a:prstGeom>
              <a:noFill/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 smtClean="0">
                    <a:solidFill>
                      <a:schemeClr val="tx1"/>
                    </a:solidFill>
                  </a:rPr>
                  <a:t>Better financial health and growth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627795" y="5792723"/>
                <a:ext cx="41384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1"/>
              </p:cNvCxnSpPr>
              <p:nvPr/>
            </p:nvCxnSpPr>
            <p:spPr>
              <a:xfrm>
                <a:off x="5107310" y="5794837"/>
                <a:ext cx="60337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0" idx="1"/>
              </p:cNvCxnSpPr>
              <p:nvPr/>
            </p:nvCxnSpPr>
            <p:spPr>
              <a:xfrm>
                <a:off x="6859310" y="5794837"/>
                <a:ext cx="64567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2046020" y="906508"/>
              <a:ext cx="1296936" cy="1033156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sz="1400" dirty="0" smtClean="0">
                  <a:solidFill>
                    <a:schemeClr val="bg1"/>
                  </a:solidFill>
                </a:rPr>
                <a:t>People participate in lessons </a:t>
              </a:r>
              <a:endParaRPr lang="en-IN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3342956" y="1423086"/>
              <a:ext cx="4838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2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08514"/>
              </p:ext>
            </p:extLst>
          </p:nvPr>
        </p:nvGraphicFramePr>
        <p:xfrm>
          <a:off x="152399" y="2595418"/>
          <a:ext cx="8839200" cy="2645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3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5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7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Country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Incentive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Attendance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 Population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Mexico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4-hour </a:t>
                      </a:r>
                      <a:r>
                        <a:rPr lang="en-US" sz="1200" baseline="0" dirty="0" smtClean="0"/>
                        <a:t>session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Free transport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25%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+mj-lt"/>
                        </a:rPr>
                        <a:t>All</a:t>
                      </a:r>
                      <a:r>
                        <a:rPr lang="en-IN" sz="1200" baseline="0" dirty="0" smtClean="0">
                          <a:latin typeface="+mj-lt"/>
                        </a:rPr>
                        <a:t> a</a:t>
                      </a:r>
                      <a:r>
                        <a:rPr lang="en-IN" sz="1200" dirty="0" smtClean="0">
                          <a:latin typeface="+mj-lt"/>
                        </a:rPr>
                        <a:t>dults in Mexico City, recruited online, via mail, and in-person surveys on busy streets and in line at the partner financial institution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45910440"/>
                  </a:ext>
                </a:extLst>
              </a:tr>
              <a:tr h="501942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$72</a:t>
                      </a:r>
                      <a:r>
                        <a:rPr lang="en-US" sz="1200" baseline="0" dirty="0" smtClean="0"/>
                        <a:t> gift card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39%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355307215"/>
                  </a:ext>
                </a:extLst>
              </a:tr>
              <a:tr h="4672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Qatar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3-hour </a:t>
                      </a:r>
                      <a:r>
                        <a:rPr lang="en-US" sz="1200" baseline="0" dirty="0" smtClean="0"/>
                        <a:t>session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Dinner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41%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+mj-lt"/>
                        </a:rPr>
                        <a:t>India</a:t>
                      </a:r>
                      <a:r>
                        <a:rPr lang="en-IN" sz="1200" baseline="0" dirty="0" smtClean="0">
                          <a:latin typeface="+mj-lt"/>
                        </a:rPr>
                        <a:t>n </a:t>
                      </a:r>
                      <a:r>
                        <a:rPr lang="en-IN" sz="1200" dirty="0" smtClean="0">
                          <a:latin typeface="+mj-lt"/>
                        </a:rPr>
                        <a:t>migrant workers and their wives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Dominica</a:t>
                      </a:r>
                      <a:r>
                        <a:rPr lang="en-US" sz="1200" baseline="0" dirty="0" smtClean="0"/>
                        <a:t>n Republic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5-6 weekly 3-hour</a:t>
                      </a:r>
                      <a:r>
                        <a:rPr lang="en-US" sz="1200" baseline="0" dirty="0" smtClean="0"/>
                        <a:t> sessions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(none)</a:t>
                      </a:r>
                      <a:endParaRPr lang="en-US" sz="1200" i="1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44%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latin typeface="+mj-lt"/>
                        </a:rPr>
                        <a:t>Existing creditors of the partner financial institution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52399" y="5497795"/>
            <a:ext cx="8830695" cy="10331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Benefits of financial education can be perceived as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Policymakers need to think about take-up of lessons, incentives</a:t>
            </a:r>
            <a:r>
              <a:rPr lang="en-IN" sz="1300" dirty="0"/>
              <a:t> </a:t>
            </a:r>
            <a:r>
              <a:rPr lang="en-IN" sz="1300" dirty="0" smtClean="0"/>
              <a:t>and targeting and communicating the benefits of financial education </a:t>
            </a:r>
            <a:endParaRPr lang="en-IN" sz="1300" dirty="0"/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199931" y="6641717"/>
            <a:ext cx="8229600" cy="590691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22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8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•"/>
              <a:defRPr sz="18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–"/>
              <a:defRPr sz="16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spcAft>
                <a:spcPts val="800"/>
              </a:spcAft>
              <a:buFont typeface="Arial"/>
              <a:buChar char="»"/>
              <a:defRPr sz="1400" kern="1200" spc="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/>
              <a:t>Bruhn et al., 2013 (Mexico); </a:t>
            </a:r>
            <a:r>
              <a:rPr lang="en-US" sz="1000" dirty="0" err="1" smtClean="0"/>
              <a:t>Seshan</a:t>
            </a:r>
            <a:r>
              <a:rPr lang="en-US" sz="1000" dirty="0" smtClean="0"/>
              <a:t> and Yang, 2012 (Qatar); Drexler et al., 2010 (Dominican Republic)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41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0" y="-172239"/>
            <a:ext cx="8229600" cy="11582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Designing effective financial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2878" y="6330233"/>
            <a:ext cx="8229600" cy="590691"/>
          </a:xfrm>
        </p:spPr>
        <p:txBody>
          <a:bodyPr/>
          <a:lstStyle/>
          <a:p>
            <a:r>
              <a:rPr lang="en-US" sz="1000" dirty="0" smtClean="0"/>
              <a:t>Drexler et </a:t>
            </a:r>
            <a:r>
              <a:rPr lang="en-US" sz="1000" dirty="0"/>
              <a:t>al., </a:t>
            </a:r>
            <a:r>
              <a:rPr lang="en-US" sz="1000" dirty="0" smtClean="0"/>
              <a:t>2010</a:t>
            </a:r>
            <a:endParaRPr lang="en-US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744" y="1026778"/>
            <a:ext cx="8607970" cy="1035270"/>
            <a:chOff x="243744" y="906508"/>
            <a:chExt cx="8607970" cy="1035270"/>
          </a:xfrm>
        </p:grpSpPr>
        <p:grpSp>
          <p:nvGrpSpPr>
            <p:cNvPr id="16" name="Group 15"/>
            <p:cNvGrpSpPr/>
            <p:nvPr/>
          </p:nvGrpSpPr>
          <p:grpSpPr>
            <a:xfrm>
              <a:off x="243744" y="906508"/>
              <a:ext cx="8607970" cy="1035270"/>
              <a:chOff x="236485" y="5276145"/>
              <a:chExt cx="8607970" cy="10352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485" y="5278259"/>
                <a:ext cx="1437040" cy="103315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Lack of understanding or use financial products incorrectly</a:t>
                </a:r>
                <a:endParaRPr lang="en-IN" sz="1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592" y="5276145"/>
                <a:ext cx="1296936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/>
                  <a:t>E</a:t>
                </a:r>
                <a:r>
                  <a:rPr lang="en-IN" sz="1300" dirty="0" smtClean="0"/>
                  <a:t>ffective financial education delivered</a:t>
                </a:r>
                <a:endParaRPr lang="en-IN" sz="1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10687" y="5278259"/>
                <a:ext cx="133840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Financial education lessons applied in practice</a:t>
                </a:r>
                <a:endParaRPr lang="en-IN" sz="1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04981" y="5278259"/>
                <a:ext cx="133947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Better financial health and growth</a:t>
                </a:r>
                <a:endParaRPr lang="en-IN" sz="13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627795" y="5792723"/>
                <a:ext cx="41384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1"/>
              </p:cNvCxnSpPr>
              <p:nvPr/>
            </p:nvCxnSpPr>
            <p:spPr>
              <a:xfrm>
                <a:off x="5107310" y="5794837"/>
                <a:ext cx="60337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0" idx="1"/>
              </p:cNvCxnSpPr>
              <p:nvPr/>
            </p:nvCxnSpPr>
            <p:spPr>
              <a:xfrm>
                <a:off x="6859310" y="5794837"/>
                <a:ext cx="64567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2046020" y="906508"/>
              <a:ext cx="1296936" cy="103315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sz="1400" dirty="0" smtClean="0"/>
                <a:t>People participate in lessons </a:t>
              </a:r>
              <a:endParaRPr lang="en-IN" sz="1400" dirty="0"/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3342956" y="1423086"/>
              <a:ext cx="4838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4039" y="3435609"/>
            <a:ext cx="8774469" cy="2345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Details: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avings and credit bank clients with small businesses were offered two types of financial training programs with different approaches: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6 week standard accounting training or 5 weeks rules of thumb training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Results: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Clients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receiving rule-of-thumb training: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ore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likely to separate their accounts, calculate revenue formally, and keep account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records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outcomes,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average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sales increased, especially during bad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endParaRPr lang="en-US" sz="14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2910" y="2241747"/>
            <a:ext cx="8774469" cy="10739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Dominican Republic: Entrepreneurs who received simple rules of thumb (Financial Heuristics) training vs a standard accounting training were more likely to improve business practices and </a:t>
            </a:r>
            <a:r>
              <a:rPr lang="en-US" sz="2000" dirty="0" smtClean="0">
                <a:solidFill>
                  <a:schemeClr val="tx1"/>
                </a:solidFill>
              </a:rPr>
              <a:t>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040" y="5918482"/>
            <a:ext cx="8830695" cy="70615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Reduce complexity of trainings like sharing simple, easy to recall yet sound business practices </a:t>
            </a:r>
          </a:p>
        </p:txBody>
      </p:sp>
    </p:spTree>
    <p:extLst>
      <p:ext uri="{BB962C8B-B14F-4D97-AF65-F5344CB8AC3E}">
        <p14:creationId xmlns:p14="http://schemas.microsoft.com/office/powerpoint/2010/main" val="4238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0" y="-172239"/>
            <a:ext cx="8229600" cy="11582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Designing effective financial education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3744" y="1026778"/>
            <a:ext cx="8607970" cy="1035270"/>
            <a:chOff x="243744" y="906508"/>
            <a:chExt cx="8607970" cy="1035270"/>
          </a:xfrm>
        </p:grpSpPr>
        <p:grpSp>
          <p:nvGrpSpPr>
            <p:cNvPr id="16" name="Group 15"/>
            <p:cNvGrpSpPr/>
            <p:nvPr/>
          </p:nvGrpSpPr>
          <p:grpSpPr>
            <a:xfrm>
              <a:off x="243744" y="906508"/>
              <a:ext cx="8607970" cy="1035270"/>
              <a:chOff x="236485" y="5276145"/>
              <a:chExt cx="8607970" cy="10352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485" y="5278259"/>
                <a:ext cx="1437040" cy="103315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Lack of understanding or use financial products incorrectly</a:t>
                </a:r>
                <a:endParaRPr lang="en-IN" sz="1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592" y="5276145"/>
                <a:ext cx="1296936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/>
                  <a:t>E</a:t>
                </a:r>
                <a:r>
                  <a:rPr lang="en-IN" sz="1300" dirty="0" smtClean="0"/>
                  <a:t>ffective financial education delivered</a:t>
                </a:r>
                <a:endParaRPr lang="en-IN" sz="1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10687" y="5278259"/>
                <a:ext cx="133840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Financial education lessons applied in practice</a:t>
                </a:r>
                <a:endParaRPr lang="en-IN" sz="1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04981" y="5278259"/>
                <a:ext cx="133947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Better financial health and growth</a:t>
                </a:r>
                <a:endParaRPr lang="en-IN" sz="13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627795" y="5792723"/>
                <a:ext cx="41384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1"/>
              </p:cNvCxnSpPr>
              <p:nvPr/>
            </p:nvCxnSpPr>
            <p:spPr>
              <a:xfrm>
                <a:off x="5107310" y="5794837"/>
                <a:ext cx="60337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0" idx="1"/>
              </p:cNvCxnSpPr>
              <p:nvPr/>
            </p:nvCxnSpPr>
            <p:spPr>
              <a:xfrm>
                <a:off x="6859310" y="5794837"/>
                <a:ext cx="64567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2046020" y="906508"/>
              <a:ext cx="1296936" cy="103315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sz="1400" dirty="0" smtClean="0"/>
                <a:t>People participate in lessons </a:t>
              </a:r>
              <a:endParaRPr lang="en-IN" sz="1400" dirty="0"/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3342956" y="1423086"/>
              <a:ext cx="4838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4039" y="3269674"/>
            <a:ext cx="8774469" cy="24291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50" i="1" dirty="0">
                <a:solidFill>
                  <a:schemeClr val="tx1"/>
                </a:solidFill>
              </a:rPr>
              <a:t>Details: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50" dirty="0">
                <a:solidFill>
                  <a:schemeClr val="tx1"/>
                </a:solidFill>
              </a:rPr>
              <a:t>For testing a cheap and scalable ‘rules of thumb’ based training approach: </a:t>
            </a:r>
          </a:p>
          <a:p>
            <a:pPr lvl="1" defTabSz="609585">
              <a:lnSpc>
                <a:spcPct val="100000"/>
              </a:lnSpc>
              <a:spcBef>
                <a:spcPts val="0"/>
              </a:spcBef>
            </a:pPr>
            <a:r>
              <a:rPr lang="en-US" sz="1450" dirty="0">
                <a:solidFill>
                  <a:schemeClr val="tx1"/>
                </a:solidFill>
              </a:rPr>
              <a:t>Develop and test the effectiveness of a mobile-phone based technology (weekly voice-based messages with follow-up reminder </a:t>
            </a:r>
            <a:r>
              <a:rPr lang="en-US" sz="1450" dirty="0" smtClean="0">
                <a:solidFill>
                  <a:schemeClr val="tx1"/>
                </a:solidFill>
              </a:rPr>
              <a:t>messages)to </a:t>
            </a:r>
            <a:r>
              <a:rPr lang="en-US" sz="1450" dirty="0">
                <a:solidFill>
                  <a:schemeClr val="tx1"/>
                </a:solidFill>
              </a:rPr>
              <a:t>provide rules of thumb training to micro entrepreneurs in India (</a:t>
            </a:r>
            <a:r>
              <a:rPr lang="en-US" sz="1450" dirty="0" smtClean="0">
                <a:solidFill>
                  <a:schemeClr val="tx1"/>
                </a:solidFill>
              </a:rPr>
              <a:t>Completed)</a:t>
            </a:r>
          </a:p>
          <a:p>
            <a:pPr lvl="2" defTabSz="609585">
              <a:lnSpc>
                <a:spcPct val="10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Results</a:t>
            </a:r>
            <a:r>
              <a:rPr lang="en-US" sz="1400" i="1" dirty="0">
                <a:solidFill>
                  <a:schemeClr val="tx1"/>
                </a:solidFill>
              </a:rPr>
              <a:t>:</a:t>
            </a:r>
            <a:r>
              <a:rPr lang="en-US" sz="1400" dirty="0">
                <a:solidFill>
                  <a:schemeClr val="tx1"/>
                </a:solidFill>
              </a:rPr>
              <a:t> Mobile phone an effective delivery channel for rules of thumb based </a:t>
            </a:r>
            <a:r>
              <a:rPr lang="en-US" sz="1400" dirty="0" smtClean="0">
                <a:solidFill>
                  <a:schemeClr val="tx1"/>
                </a:solidFill>
              </a:rPr>
              <a:t>training</a:t>
            </a:r>
          </a:p>
          <a:p>
            <a:pPr marL="914400" lvl="2" indent="0" defTabSz="609585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 defTabSz="609585">
              <a:lnSpc>
                <a:spcPct val="100000"/>
              </a:lnSpc>
              <a:spcBef>
                <a:spcPts val="0"/>
              </a:spcBef>
            </a:pPr>
            <a:r>
              <a:rPr lang="en-US" sz="1450" dirty="0">
                <a:solidFill>
                  <a:schemeClr val="tx1"/>
                </a:solidFill>
              </a:rPr>
              <a:t>Adapt content from India for Philippines and design scale-up version for both India and Philippines </a:t>
            </a:r>
            <a:r>
              <a:rPr lang="en-US" sz="1450" dirty="0" smtClean="0">
                <a:solidFill>
                  <a:schemeClr val="tx1"/>
                </a:solidFill>
              </a:rPr>
              <a:t>(Ongoing)</a:t>
            </a:r>
          </a:p>
          <a:p>
            <a:pPr lvl="2" defTabSz="609585">
              <a:lnSpc>
                <a:spcPct val="10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Results: </a:t>
            </a:r>
            <a:r>
              <a:rPr lang="en-US" sz="1400" dirty="0">
                <a:solidFill>
                  <a:schemeClr val="tx1"/>
                </a:solidFill>
              </a:rPr>
              <a:t>Expected </a:t>
            </a:r>
            <a:r>
              <a:rPr lang="en-US" sz="1400" dirty="0" smtClean="0">
                <a:solidFill>
                  <a:schemeClr val="tx1"/>
                </a:solidFill>
              </a:rPr>
              <a:t>in December 2017</a:t>
            </a:r>
          </a:p>
          <a:p>
            <a:pPr marL="0" indent="0">
              <a:buNone/>
            </a:pPr>
            <a:endParaRPr lang="en-US" sz="12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20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2152" y="2311866"/>
            <a:ext cx="8774469" cy="866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India and Philippines: Using mobile phones as a delivery channel for scaling up of rules of thumb based </a:t>
            </a:r>
            <a:r>
              <a:rPr lang="en-US" sz="2000" dirty="0" smtClean="0">
                <a:solidFill>
                  <a:schemeClr val="tx1"/>
                </a:solidFill>
              </a:rPr>
              <a:t>training</a:t>
            </a:r>
            <a:endParaRPr lang="en-US" sz="2000" strike="sngStrike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4040" y="5902036"/>
            <a:ext cx="8830695" cy="72259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Policymakers need to think </a:t>
            </a:r>
            <a:r>
              <a:rPr lang="en-IN" sz="1300" dirty="0" smtClean="0"/>
              <a:t>about feasibility </a:t>
            </a:r>
            <a:r>
              <a:rPr lang="en-IN" sz="1300" dirty="0" smtClean="0"/>
              <a:t>of scaling up  effective </a:t>
            </a:r>
            <a:r>
              <a:rPr lang="en-IN" sz="1300" dirty="0" smtClean="0"/>
              <a:t>programmes  </a:t>
            </a:r>
            <a:endParaRPr lang="en-IN" sz="1300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3744" y="6327345"/>
            <a:ext cx="8229600" cy="590691"/>
          </a:xfrm>
        </p:spPr>
        <p:txBody>
          <a:bodyPr/>
          <a:lstStyle/>
          <a:p>
            <a:r>
              <a:rPr lang="en-US" sz="1000" dirty="0" smtClean="0"/>
              <a:t>Cole and </a:t>
            </a:r>
            <a:r>
              <a:rPr lang="en-US" sz="1000" dirty="0" err="1" smtClean="0"/>
              <a:t>Schoar</a:t>
            </a:r>
            <a:r>
              <a:rPr lang="en-US" sz="1000" dirty="0" smtClean="0"/>
              <a:t> (ongoing)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00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0" y="-172239"/>
            <a:ext cx="8229600" cy="11582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Designing effective financial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2878" y="6330233"/>
            <a:ext cx="8229600" cy="590691"/>
          </a:xfrm>
        </p:spPr>
        <p:txBody>
          <a:bodyPr/>
          <a:lstStyle/>
          <a:p>
            <a:r>
              <a:rPr lang="en-US" sz="1000" dirty="0" err="1" smtClean="0"/>
              <a:t>Doi</a:t>
            </a:r>
            <a:r>
              <a:rPr lang="en-US" sz="1000" dirty="0" smtClean="0"/>
              <a:t> et.al (Indonesia)</a:t>
            </a:r>
            <a:endParaRPr lang="en-US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43744" y="1026778"/>
            <a:ext cx="8607970" cy="1035270"/>
            <a:chOff x="243744" y="906508"/>
            <a:chExt cx="8607970" cy="1035270"/>
          </a:xfrm>
        </p:grpSpPr>
        <p:grpSp>
          <p:nvGrpSpPr>
            <p:cNvPr id="16" name="Group 15"/>
            <p:cNvGrpSpPr/>
            <p:nvPr/>
          </p:nvGrpSpPr>
          <p:grpSpPr>
            <a:xfrm>
              <a:off x="243744" y="906508"/>
              <a:ext cx="8607970" cy="1035270"/>
              <a:chOff x="236485" y="5276145"/>
              <a:chExt cx="8607970" cy="103527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36485" y="5278259"/>
                <a:ext cx="1437040" cy="1033156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Lack of understanding or use financial products incorrectly</a:t>
                </a:r>
                <a:endParaRPr lang="en-IN" sz="1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9592" y="5276145"/>
                <a:ext cx="1296936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/>
                  <a:t>E</a:t>
                </a:r>
                <a:r>
                  <a:rPr lang="en-IN" sz="1300" dirty="0" smtClean="0"/>
                  <a:t>ffective financial education delivered</a:t>
                </a:r>
                <a:endParaRPr lang="en-IN" sz="1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10687" y="5278259"/>
                <a:ext cx="133840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Financial education lessons applied in practice</a:t>
                </a:r>
                <a:endParaRPr lang="en-IN" sz="1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04981" y="5278259"/>
                <a:ext cx="1339474" cy="1033156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300" dirty="0" smtClean="0"/>
                  <a:t>Better financial health and growth</a:t>
                </a:r>
                <a:endParaRPr lang="en-IN" sz="13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1627795" y="5792723"/>
                <a:ext cx="413842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19" idx="1"/>
              </p:cNvCxnSpPr>
              <p:nvPr/>
            </p:nvCxnSpPr>
            <p:spPr>
              <a:xfrm>
                <a:off x="5107310" y="5794837"/>
                <a:ext cx="603377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0" idx="1"/>
              </p:cNvCxnSpPr>
              <p:nvPr/>
            </p:nvCxnSpPr>
            <p:spPr>
              <a:xfrm>
                <a:off x="6859310" y="5794837"/>
                <a:ext cx="645671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2046020" y="906508"/>
              <a:ext cx="1296936" cy="103315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sz="1400" dirty="0" smtClean="0"/>
                <a:t>People participate in lessons </a:t>
              </a:r>
              <a:endParaRPr lang="en-IN" sz="1400" dirty="0"/>
            </a:p>
          </p:txBody>
        </p:sp>
        <p:cxnSp>
          <p:nvCxnSpPr>
            <p:cNvPr id="25" name="Straight Arrow Connector 24"/>
            <p:cNvCxnSpPr>
              <a:stCxn id="24" idx="3"/>
            </p:cNvCxnSpPr>
            <p:nvPr/>
          </p:nvCxnSpPr>
          <p:spPr>
            <a:xfrm>
              <a:off x="3342956" y="1423086"/>
              <a:ext cx="4838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4039" y="3362374"/>
            <a:ext cx="8774469" cy="2475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50" i="1" dirty="0" smtClean="0">
                <a:solidFill>
                  <a:schemeClr val="tx1"/>
                </a:solidFill>
                <a:latin typeface="+mn-lt"/>
              </a:rPr>
              <a:t>Details: </a:t>
            </a:r>
          </a:p>
          <a:p>
            <a:pPr>
              <a:spcBef>
                <a:spcPts val="300"/>
              </a:spcBef>
            </a:pPr>
            <a:r>
              <a:rPr lang="en-IN" sz="1450" dirty="0" smtClean="0">
                <a:solidFill>
                  <a:schemeClr val="tx1"/>
                </a:solidFill>
              </a:rPr>
              <a:t>Indonesian </a:t>
            </a:r>
            <a:r>
              <a:rPr lang="en-IN" sz="1450" dirty="0">
                <a:solidFill>
                  <a:schemeClr val="tx1"/>
                </a:solidFill>
              </a:rPr>
              <a:t>overseas migrant workers and their families trained on financial </a:t>
            </a:r>
            <a:r>
              <a:rPr lang="en-IN" sz="1450" dirty="0" smtClean="0">
                <a:solidFill>
                  <a:schemeClr val="tx1"/>
                </a:solidFill>
              </a:rPr>
              <a:t>planning, sending/receiving remittances and </a:t>
            </a:r>
            <a:r>
              <a:rPr lang="en-IN" sz="1450" dirty="0">
                <a:solidFill>
                  <a:schemeClr val="tx1"/>
                </a:solidFill>
              </a:rPr>
              <a:t>understanding migrant </a:t>
            </a:r>
            <a:r>
              <a:rPr lang="en-IN" sz="1450" dirty="0" smtClean="0">
                <a:solidFill>
                  <a:schemeClr val="tx1"/>
                </a:solidFill>
              </a:rPr>
              <a:t>insurance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N" sz="1450" dirty="0" smtClean="0">
                <a:solidFill>
                  <a:schemeClr val="tx1"/>
                </a:solidFill>
              </a:rPr>
              <a:t>Measured the </a:t>
            </a:r>
            <a:r>
              <a:rPr lang="en-IN" sz="1450" dirty="0">
                <a:solidFill>
                  <a:schemeClr val="tx1"/>
                </a:solidFill>
              </a:rPr>
              <a:t>relative efficacy of delivering training only to migrant worker, only to main remittance receiver, or </a:t>
            </a:r>
            <a:r>
              <a:rPr lang="en-IN" sz="1450" dirty="0" smtClean="0">
                <a:solidFill>
                  <a:schemeClr val="tx1"/>
                </a:solidFill>
              </a:rPr>
              <a:t>both</a:t>
            </a:r>
            <a:endParaRPr lang="en-IN" sz="145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228600" algn="l"/>
              </a:tabLst>
            </a:pPr>
            <a:r>
              <a:rPr lang="en-US" sz="1450" i="1" dirty="0" smtClean="0">
                <a:solidFill>
                  <a:schemeClr val="tx1"/>
                </a:solidFill>
                <a:latin typeface="+mn-lt"/>
              </a:rPr>
              <a:t>Results: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IN" sz="1450" dirty="0" smtClean="0">
                <a:solidFill>
                  <a:schemeClr val="tx1"/>
                </a:solidFill>
                <a:latin typeface="+mn-lt"/>
              </a:rPr>
              <a:t>When the worker alone or the remittance receiver were trained, financial knowledge increased; but knowledge increase was greatest when both were trained together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IN" sz="1450" dirty="0" smtClean="0">
                <a:solidFill>
                  <a:schemeClr val="tx1"/>
                </a:solidFill>
              </a:rPr>
              <a:t>Greater financial planning, budgeting, and saving when both the worker and the family member were trained</a:t>
            </a:r>
            <a:endParaRPr lang="en-US" sz="145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5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50" i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38" y="2311046"/>
            <a:ext cx="8774469" cy="866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Indonesia: Targeted, actionable &amp; accessible training for overseas migrant workers increases financial knowledge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4040" y="6022108"/>
            <a:ext cx="8830695" cy="60252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 smtClean="0"/>
              <a:t>Policymakers </a:t>
            </a:r>
            <a:r>
              <a:rPr lang="en-IN" sz="1300" dirty="0" smtClean="0"/>
              <a:t>need to think about making trainings </a:t>
            </a:r>
            <a:r>
              <a:rPr lang="en-IN" sz="1300" dirty="0" smtClean="0"/>
              <a:t>timely, targeted</a:t>
            </a:r>
            <a:r>
              <a:rPr lang="en-IN" sz="1300" dirty="0" smtClean="0"/>
              <a:t>, actionable and accessible </a:t>
            </a:r>
            <a:endParaRPr lang="en-IN" sz="1300" dirty="0"/>
          </a:p>
        </p:txBody>
      </p:sp>
    </p:spTree>
    <p:extLst>
      <p:ext uri="{BB962C8B-B14F-4D97-AF65-F5344CB8AC3E}">
        <p14:creationId xmlns:p14="http://schemas.microsoft.com/office/powerpoint/2010/main" val="22686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heme/theme1.xml><?xml version="1.0" encoding="utf-8"?>
<a:theme xmlns:a="http://schemas.openxmlformats.org/drawingml/2006/main" name="J-PAL Master Slid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On-screen Show (4:3)</PresentationFormat>
  <Paragraphs>215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Gill Sans MT</vt:lpstr>
      <vt:lpstr>Segoe UI</vt:lpstr>
      <vt:lpstr>Times New Roman</vt:lpstr>
      <vt:lpstr>J-PAL Master Slide</vt:lpstr>
      <vt:lpstr>1_Office Theme</vt:lpstr>
      <vt:lpstr>PowerPoint Presentation</vt:lpstr>
      <vt:lpstr>J-PAL’s mission is to reduce poverty by ensuring that policy is informed by scientific evidence. </vt:lpstr>
      <vt:lpstr>J-PAL’s finance sector</vt:lpstr>
      <vt:lpstr>PowerPoint Presentation</vt:lpstr>
      <vt:lpstr>PowerPoint Presentation</vt:lpstr>
      <vt:lpstr>Addressing low take-up </vt:lpstr>
      <vt:lpstr>Designing effective financial education</vt:lpstr>
      <vt:lpstr>Designing effective financial education</vt:lpstr>
      <vt:lpstr>Designing effective financial education</vt:lpstr>
      <vt:lpstr>Designing effective financial education</vt:lpstr>
      <vt:lpstr>Conclusion </vt:lpstr>
      <vt:lpstr>   Thank you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2017-11-01T09:53:21Z</dcterms:created>
  <dcterms:modified xsi:type="dcterms:W3CDTF">2017-11-08T13:16:31Z</dcterms:modified>
</cp:coreProperties>
</file>