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7" r:id="rId3"/>
    <p:sldId id="258" r:id="rId4"/>
    <p:sldId id="269" r:id="rId5"/>
    <p:sldId id="260" r:id="rId6"/>
    <p:sldId id="261" r:id="rId7"/>
    <p:sldId id="262" r:id="rId8"/>
    <p:sldId id="263" r:id="rId9"/>
    <p:sldId id="271" r:id="rId10"/>
    <p:sldId id="272" r:id="rId11"/>
    <p:sldId id="265" r:id="rId12"/>
    <p:sldId id="264" r:id="rId13"/>
    <p:sldId id="266" r:id="rId14"/>
    <p:sldId id="270" r:id="rId15"/>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FDBD225D-7931-4B40-A696-EE43C24C0A06}" type="datetimeFigureOut">
              <a:rPr lang="en-IN" smtClean="0"/>
              <a:pPr/>
              <a:t>05-03-2013</a:t>
            </a:fld>
            <a:endParaRPr lang="en-IN"/>
          </a:p>
        </p:txBody>
      </p:sp>
      <p:sp>
        <p:nvSpPr>
          <p:cNvPr id="4" name="Footer Placeholder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F3645B8A-8756-4052-97C1-D46CE06D3056}" type="slidenum">
              <a:rPr lang="en-IN" smtClean="0"/>
              <a:pPr/>
              <a:t>‹#›</a:t>
            </a:fld>
            <a:endParaRPr lang="en-IN"/>
          </a:p>
        </p:txBody>
      </p:sp>
    </p:spTree>
    <p:extLst>
      <p:ext uri="{BB962C8B-B14F-4D97-AF65-F5344CB8AC3E}">
        <p14:creationId xmlns="" xmlns:p14="http://schemas.microsoft.com/office/powerpoint/2010/main" val="40500942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A6B1DEA2-A3D3-45DD-A7A3-34B943011233}" type="datetimeFigureOut">
              <a:rPr lang="en-IN" smtClean="0"/>
              <a:pPr/>
              <a:t>05-03-2013</a:t>
            </a:fld>
            <a:endParaRPr lang="en-IN"/>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861DDABC-108F-43C7-9033-11D08EE49183}" type="slidenum">
              <a:rPr lang="en-IN" smtClean="0"/>
              <a:pPr/>
              <a:t>‹#›</a:t>
            </a:fld>
            <a:endParaRPr lang="en-IN"/>
          </a:p>
        </p:txBody>
      </p:sp>
    </p:spTree>
    <p:extLst>
      <p:ext uri="{BB962C8B-B14F-4D97-AF65-F5344CB8AC3E}">
        <p14:creationId xmlns="" xmlns:p14="http://schemas.microsoft.com/office/powerpoint/2010/main" val="339565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3/5/2013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3/5/2013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914400"/>
            <a:ext cx="7772400" cy="3585597"/>
          </a:xfrm>
          <a:prstGeom prst="rect">
            <a:avLst/>
          </a:prstGeom>
        </p:spPr>
        <p:txBody>
          <a:bodyPr wrap="square">
            <a:spAutoFit/>
          </a:bodyPr>
          <a:lstStyle/>
          <a:p>
            <a:endParaRPr lang="en-IN" sz="3000" dirty="0" smtClean="0">
              <a:latin typeface="Constantia" pitchFamily="18" charset="0"/>
            </a:endParaRPr>
          </a:p>
          <a:p>
            <a:pPr>
              <a:lnSpc>
                <a:spcPct val="150000"/>
              </a:lnSpc>
            </a:pPr>
            <a:r>
              <a:rPr lang="en-IN" sz="3000" b="1" i="1" dirty="0" smtClean="0">
                <a:solidFill>
                  <a:schemeClr val="tx2">
                    <a:lumMod val="60000"/>
                    <a:lumOff val="40000"/>
                  </a:schemeClr>
                </a:solidFill>
                <a:latin typeface="Constantia" pitchFamily="18" charset="0"/>
              </a:rPr>
              <a:t>INDIA-OECD-WORLD BANK REGIONAL CONFERENCE  ON   FINANCIAL EDUCATION</a:t>
            </a:r>
          </a:p>
          <a:p>
            <a:r>
              <a:rPr lang="en-IN" sz="3000" dirty="0" smtClean="0">
                <a:latin typeface="Constantia" pitchFamily="18" charset="0"/>
              </a:rPr>
              <a:t>				</a:t>
            </a:r>
            <a:r>
              <a:rPr lang="en-IN" sz="3000" smtClean="0">
                <a:latin typeface="Constantia" pitchFamily="18" charset="0"/>
              </a:rPr>
              <a:t>  </a:t>
            </a:r>
            <a:r>
              <a:rPr lang="en-IN" sz="3000" dirty="0"/>
              <a:t/>
            </a:r>
            <a:br>
              <a:rPr lang="en-IN" sz="3000" dirty="0"/>
            </a:br>
            <a:endParaRPr lang="en-IN" sz="3000" dirty="0"/>
          </a:p>
        </p:txBody>
      </p:sp>
      <p:sp>
        <p:nvSpPr>
          <p:cNvPr id="3" name="TextBox 2"/>
          <p:cNvSpPr txBox="1"/>
          <p:nvPr/>
        </p:nvSpPr>
        <p:spPr>
          <a:xfrm>
            <a:off x="5638800" y="4572000"/>
            <a:ext cx="3276600" cy="1569660"/>
          </a:xfrm>
          <a:prstGeom prst="rect">
            <a:avLst/>
          </a:prstGeom>
          <a:noFill/>
        </p:spPr>
        <p:txBody>
          <a:bodyPr wrap="square" rtlCol="0">
            <a:spAutoFit/>
          </a:bodyPr>
          <a:lstStyle/>
          <a:p>
            <a:endParaRPr lang="en-IN" sz="2400" dirty="0" smtClean="0">
              <a:latin typeface="Constantia" pitchFamily="18" charset="0"/>
            </a:endParaRPr>
          </a:p>
          <a:p>
            <a:r>
              <a:rPr lang="en-IN" sz="2400" dirty="0" smtClean="0">
                <a:latin typeface="Constantia" pitchFamily="18" charset="0"/>
              </a:rPr>
              <a:t>Dr.  Deepali Pant Joshi</a:t>
            </a:r>
          </a:p>
          <a:p>
            <a:r>
              <a:rPr lang="en-IN" sz="2400" dirty="0" smtClean="0">
                <a:latin typeface="Constantia" pitchFamily="18" charset="0"/>
              </a:rPr>
              <a:t>Executive Director</a:t>
            </a:r>
          </a:p>
          <a:p>
            <a:r>
              <a:rPr lang="en-IN" sz="2400" dirty="0" smtClean="0">
                <a:latin typeface="Constantia" pitchFamily="18" charset="0"/>
              </a:rPr>
              <a:t>Reserve Bank of India</a:t>
            </a:r>
            <a:endParaRPr lang="en-IN" sz="2400" dirty="0">
              <a:latin typeface="Constantia" pitchFamily="18" charset="0"/>
            </a:endParaRPr>
          </a:p>
        </p:txBody>
      </p:sp>
      <p:pic>
        <p:nvPicPr>
          <p:cNvPr id="7"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53400" y="76200"/>
            <a:ext cx="7620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5842580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762000"/>
            <a:ext cx="7620000" cy="4832092"/>
          </a:xfrm>
          <a:prstGeom prst="rect">
            <a:avLst/>
          </a:prstGeom>
        </p:spPr>
        <p:txBody>
          <a:bodyPr wrap="square">
            <a:spAutoFit/>
          </a:bodyPr>
          <a:lstStyle/>
          <a:p>
            <a:pPr marL="285750" indent="-285750" algn="just">
              <a:buFont typeface="Wingdings" pitchFamily="2" charset="2"/>
              <a:buChar char="Ø"/>
            </a:pPr>
            <a:r>
              <a:rPr lang="en-IN" sz="2200" dirty="0">
                <a:latin typeface="Constantia" pitchFamily="18" charset="0"/>
              </a:rPr>
              <a:t>We thank </a:t>
            </a:r>
            <a:r>
              <a:rPr lang="en-IN" sz="2200" dirty="0" err="1">
                <a:latin typeface="Constantia" pitchFamily="18" charset="0"/>
              </a:rPr>
              <a:t>Florentina</a:t>
            </a:r>
            <a:r>
              <a:rPr lang="en-IN" sz="2200" dirty="0">
                <a:latin typeface="Constantia" pitchFamily="18" charset="0"/>
              </a:rPr>
              <a:t> </a:t>
            </a:r>
            <a:r>
              <a:rPr lang="en-IN" sz="2200" dirty="0" err="1">
                <a:latin typeface="Constantia" pitchFamily="18" charset="0"/>
              </a:rPr>
              <a:t>Mulaj</a:t>
            </a:r>
            <a:r>
              <a:rPr lang="en-IN" sz="2200" dirty="0">
                <a:latin typeface="Constantia" pitchFamily="18" charset="0"/>
              </a:rPr>
              <a:t> of the World Bank for the serial melodrama </a:t>
            </a:r>
            <a:r>
              <a:rPr lang="en-IN" sz="2200" dirty="0" smtClean="0">
                <a:latin typeface="Constantia" pitchFamily="18" charset="0"/>
              </a:rPr>
              <a:t>to improve </a:t>
            </a:r>
            <a:r>
              <a:rPr lang="en-IN" sz="2200" dirty="0">
                <a:latin typeface="Constantia" pitchFamily="18" charset="0"/>
              </a:rPr>
              <a:t>debt management of South Africa and </a:t>
            </a:r>
            <a:r>
              <a:rPr lang="en-IN" sz="2200" dirty="0" smtClean="0">
                <a:latin typeface="Constantia" pitchFamily="18" charset="0"/>
              </a:rPr>
              <a:t>Martin </a:t>
            </a:r>
            <a:r>
              <a:rPr lang="en-IN" sz="2200" dirty="0" err="1">
                <a:latin typeface="Constantia" pitchFamily="18" charset="0"/>
              </a:rPr>
              <a:t>Kanz</a:t>
            </a:r>
            <a:r>
              <a:rPr lang="en-IN" sz="2200" dirty="0">
                <a:latin typeface="Constantia" pitchFamily="18" charset="0"/>
              </a:rPr>
              <a:t> </a:t>
            </a:r>
            <a:r>
              <a:rPr lang="en-IN" sz="2200" dirty="0" smtClean="0">
                <a:latin typeface="Constantia" pitchFamily="18" charset="0"/>
              </a:rPr>
              <a:t> of the Economic Development Research Group of the World Bank for sharing the experience on Lotteries and Savings in Nigeria.</a:t>
            </a:r>
          </a:p>
          <a:p>
            <a:pPr algn="just"/>
            <a:endParaRPr lang="en-IN" sz="2200" dirty="0" smtClean="0">
              <a:latin typeface="Constantia" pitchFamily="18" charset="0"/>
            </a:endParaRPr>
          </a:p>
          <a:p>
            <a:pPr marL="285750" indent="-285750" algn="just">
              <a:buFont typeface="Wingdings" pitchFamily="2" charset="2"/>
              <a:buChar char="Ø"/>
            </a:pPr>
            <a:r>
              <a:rPr lang="en-IN" sz="2200" dirty="0" smtClean="0">
                <a:latin typeface="Constantia" pitchFamily="18" charset="0"/>
              </a:rPr>
              <a:t>We thank all the speakers for acquainting us with the range of evaluation of new methods and tools to enhance financial awareness and capability evidence suggests that innovative methods can bring positive outcomes on the target audience .The </a:t>
            </a:r>
            <a:r>
              <a:rPr lang="en-IN" sz="2200" dirty="0" err="1" smtClean="0">
                <a:latin typeface="Constantia" pitchFamily="18" charset="0"/>
              </a:rPr>
              <a:t>hardcore</a:t>
            </a:r>
            <a:r>
              <a:rPr lang="en-IN" sz="2200" dirty="0" smtClean="0">
                <a:latin typeface="Constantia" pitchFamily="18" charset="0"/>
              </a:rPr>
              <a:t> and asset less poor who are hard to reach due to low literacy levels and Geographical Locations . In sum, through the cross country  experience  sharing  of the conference we have learnt a lot.</a:t>
            </a:r>
            <a:endParaRPr lang="en-IN" sz="2200" dirty="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229600" y="76200"/>
            <a:ext cx="6858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9424298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751344"/>
            <a:ext cx="7315200" cy="5632311"/>
          </a:xfrm>
          <a:prstGeom prst="rect">
            <a:avLst/>
          </a:prstGeom>
        </p:spPr>
        <p:txBody>
          <a:bodyPr wrap="square">
            <a:spAutoFit/>
          </a:bodyPr>
          <a:lstStyle/>
          <a:p>
            <a:pPr marL="342900" indent="-342900" algn="just">
              <a:buFont typeface="Wingdings" pitchFamily="2" charset="2"/>
              <a:buChar char="Ø"/>
            </a:pPr>
            <a:r>
              <a:rPr lang="en-IN" sz="2000" dirty="0">
                <a:latin typeface="Constantia" pitchFamily="18" charset="0"/>
              </a:rPr>
              <a:t>Some of you may also have visited our stalls and picked up some comics </a:t>
            </a:r>
            <a:r>
              <a:rPr lang="en-IN" sz="2000" dirty="0" smtClean="0">
                <a:latin typeface="Constantia" pitchFamily="18" charset="0"/>
              </a:rPr>
              <a:t>to take back .</a:t>
            </a:r>
          </a:p>
          <a:p>
            <a:pPr marL="342900" indent="-342900" algn="just">
              <a:buFont typeface="Wingdings" pitchFamily="2" charset="2"/>
              <a:buChar char="Ø"/>
            </a:pPr>
            <a:endParaRPr lang="en-IN" sz="2000" dirty="0" smtClean="0">
              <a:latin typeface="Constantia" pitchFamily="18" charset="0"/>
            </a:endParaRPr>
          </a:p>
          <a:p>
            <a:pPr marL="342900" indent="-342900" algn="just">
              <a:buFont typeface="Wingdings" pitchFamily="2" charset="2"/>
              <a:buChar char="Ø"/>
            </a:pPr>
            <a:r>
              <a:rPr lang="en-IN" sz="2000" dirty="0" smtClean="0">
                <a:latin typeface="Constantia" pitchFamily="18" charset="0"/>
              </a:rPr>
              <a:t>We have </a:t>
            </a:r>
            <a:r>
              <a:rPr lang="en-IN" sz="2000" dirty="0">
                <a:latin typeface="Constantia" pitchFamily="18" charset="0"/>
              </a:rPr>
              <a:t>covered a lot of ground but with distance still to </a:t>
            </a:r>
            <a:r>
              <a:rPr lang="en-IN" sz="2000" dirty="0" smtClean="0">
                <a:latin typeface="Constantia" pitchFamily="18" charset="0"/>
              </a:rPr>
              <a:t>go. </a:t>
            </a:r>
            <a:r>
              <a:rPr lang="en-IN" sz="2000" dirty="0">
                <a:latin typeface="Constantia" pitchFamily="18" charset="0"/>
              </a:rPr>
              <a:t>Building financial capability through financial literacy is a key component of the financial Inclusion </a:t>
            </a:r>
            <a:r>
              <a:rPr lang="en-IN" sz="2000" dirty="0" smtClean="0">
                <a:latin typeface="Constantia" pitchFamily="18" charset="0"/>
              </a:rPr>
              <a:t>process. </a:t>
            </a:r>
            <a:r>
              <a:rPr lang="en-IN" sz="2000" dirty="0">
                <a:latin typeface="Constantia" pitchFamily="18" charset="0"/>
              </a:rPr>
              <a:t>O</a:t>
            </a:r>
            <a:r>
              <a:rPr lang="en-IN" sz="2000" dirty="0" smtClean="0">
                <a:latin typeface="Constantia" pitchFamily="18" charset="0"/>
              </a:rPr>
              <a:t>n </a:t>
            </a:r>
            <a:r>
              <a:rPr lang="en-IN" sz="2000" dirty="0">
                <a:latin typeface="Constantia" pitchFamily="18" charset="0"/>
              </a:rPr>
              <a:t>this we are all agreed Every country has to tread its own path to financial inclusion and literacy depending on its particular situation literacy levels</a:t>
            </a:r>
            <a:r>
              <a:rPr lang="en-IN" sz="2000" dirty="0" smtClean="0">
                <a:latin typeface="Constantia" pitchFamily="18" charset="0"/>
              </a:rPr>
              <a:t>, per </a:t>
            </a:r>
            <a:r>
              <a:rPr lang="en-IN" sz="2000" dirty="0">
                <a:latin typeface="Constantia" pitchFamily="18" charset="0"/>
              </a:rPr>
              <a:t>capita income</a:t>
            </a:r>
            <a:r>
              <a:rPr lang="en-IN" sz="2000" dirty="0" smtClean="0">
                <a:latin typeface="Constantia" pitchFamily="18" charset="0"/>
              </a:rPr>
              <a:t>, levels </a:t>
            </a:r>
            <a:r>
              <a:rPr lang="en-IN" sz="2000" dirty="0">
                <a:latin typeface="Constantia" pitchFamily="18" charset="0"/>
              </a:rPr>
              <a:t>of </a:t>
            </a:r>
            <a:r>
              <a:rPr lang="en-IN" sz="2000" dirty="0" err="1" smtClean="0">
                <a:latin typeface="Constantia" pitchFamily="18" charset="0"/>
              </a:rPr>
              <a:t>financialization</a:t>
            </a:r>
            <a:r>
              <a:rPr lang="en-IN" sz="2000" dirty="0" smtClean="0">
                <a:latin typeface="Constantia" pitchFamily="18" charset="0"/>
              </a:rPr>
              <a:t> </a:t>
            </a:r>
            <a:r>
              <a:rPr lang="en-IN" sz="2000" dirty="0">
                <a:latin typeface="Constantia" pitchFamily="18" charset="0"/>
              </a:rPr>
              <a:t>of the economy. </a:t>
            </a:r>
            <a:endParaRPr lang="en-IN" sz="2000" dirty="0" smtClean="0">
              <a:latin typeface="Constantia" pitchFamily="18" charset="0"/>
            </a:endParaRPr>
          </a:p>
          <a:p>
            <a:pPr marL="342900" indent="-342900" algn="just">
              <a:buFont typeface="Wingdings" pitchFamily="2" charset="2"/>
              <a:buChar char="Ø"/>
            </a:pPr>
            <a:endParaRPr lang="en-IN" sz="2000" dirty="0">
              <a:latin typeface="Constantia" pitchFamily="18" charset="0"/>
            </a:endParaRPr>
          </a:p>
          <a:p>
            <a:pPr marL="342900" indent="-342900" algn="just">
              <a:buFont typeface="Wingdings" pitchFamily="2" charset="2"/>
              <a:buChar char="Ø"/>
            </a:pPr>
            <a:r>
              <a:rPr lang="en-IN" sz="2000" dirty="0" smtClean="0">
                <a:latin typeface="Constantia" pitchFamily="18" charset="0"/>
              </a:rPr>
              <a:t>We </a:t>
            </a:r>
            <a:r>
              <a:rPr lang="en-IN" sz="2000" dirty="0">
                <a:latin typeface="Constantia" pitchFamily="18" charset="0"/>
              </a:rPr>
              <a:t>have all reached consensus on the need for financial literacy and  on National strategies engaging all stakeholders including Central and State Governments</a:t>
            </a:r>
            <a:r>
              <a:rPr lang="en-IN" sz="2000" dirty="0" smtClean="0">
                <a:latin typeface="Constantia" pitchFamily="18" charset="0"/>
              </a:rPr>
              <a:t>, financial </a:t>
            </a:r>
            <a:r>
              <a:rPr lang="en-IN" sz="2000" dirty="0">
                <a:latin typeface="Constantia" pitchFamily="18" charset="0"/>
              </a:rPr>
              <a:t>regulators civil society public private partnerships </a:t>
            </a:r>
            <a:r>
              <a:rPr lang="en-IN" sz="2000" dirty="0" smtClean="0">
                <a:latin typeface="Constantia" pitchFamily="18" charset="0"/>
              </a:rPr>
              <a:t>etc., </a:t>
            </a:r>
          </a:p>
          <a:p>
            <a:pPr marL="342900" indent="-342900" algn="just">
              <a:buFont typeface="Wingdings" pitchFamily="2" charset="2"/>
              <a:buChar char="Ø"/>
            </a:pPr>
            <a:endParaRPr lang="en-IN" sz="2000" dirty="0">
              <a:latin typeface="Constantia" pitchFamily="18" charset="0"/>
            </a:endParaRPr>
          </a:p>
          <a:p>
            <a:pPr marL="342900" indent="-342900" algn="just">
              <a:buFont typeface="Wingdings" pitchFamily="2" charset="2"/>
              <a:buChar char="Ø"/>
            </a:pPr>
            <a:r>
              <a:rPr lang="en-IN" sz="2000" dirty="0" smtClean="0">
                <a:latin typeface="Constantia" pitchFamily="18" charset="0"/>
              </a:rPr>
              <a:t>We </a:t>
            </a:r>
            <a:r>
              <a:rPr lang="en-IN" sz="2000" dirty="0">
                <a:latin typeface="Constantia" pitchFamily="18" charset="0"/>
              </a:rPr>
              <a:t>have agreed that financial </a:t>
            </a:r>
            <a:r>
              <a:rPr lang="en-IN" sz="2000" dirty="0" smtClean="0">
                <a:latin typeface="Constantia" pitchFamily="18" charset="0"/>
              </a:rPr>
              <a:t>literacy,</a:t>
            </a:r>
            <a:r>
              <a:rPr lang="en-IN" sz="2000" dirty="0">
                <a:latin typeface="Constantia" pitchFamily="18" charset="0"/>
              </a:rPr>
              <a:t> </a:t>
            </a:r>
            <a:r>
              <a:rPr lang="en-IN" sz="2000" dirty="0" smtClean="0">
                <a:latin typeface="Constantia" pitchFamily="18" charset="0"/>
              </a:rPr>
              <a:t>financial </a:t>
            </a:r>
            <a:r>
              <a:rPr lang="en-IN" sz="2000" dirty="0">
                <a:latin typeface="Constantia" pitchFamily="18" charset="0"/>
              </a:rPr>
              <a:t>education lead to customer protection which </a:t>
            </a:r>
            <a:r>
              <a:rPr lang="en-IN" sz="2000" dirty="0" smtClean="0">
                <a:latin typeface="Constantia" pitchFamily="18" charset="0"/>
              </a:rPr>
              <a:t>leads to  </a:t>
            </a:r>
            <a:r>
              <a:rPr lang="en-IN" sz="2000" dirty="0">
                <a:latin typeface="Constantia" pitchFamily="18" charset="0"/>
              </a:rPr>
              <a:t>financial </a:t>
            </a:r>
            <a:r>
              <a:rPr lang="en-IN" sz="2000" dirty="0" smtClean="0">
                <a:latin typeface="Constantia" pitchFamily="18" charset="0"/>
              </a:rPr>
              <a:t>stability. </a:t>
            </a:r>
            <a:endParaRPr lang="en-IN" sz="2000" dirty="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53400" y="76200"/>
            <a:ext cx="7620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0641405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609600"/>
            <a:ext cx="8001000" cy="5940088"/>
          </a:xfrm>
          <a:prstGeom prst="rect">
            <a:avLst/>
          </a:prstGeom>
        </p:spPr>
        <p:txBody>
          <a:bodyPr wrap="square">
            <a:spAutoFit/>
          </a:bodyPr>
          <a:lstStyle/>
          <a:p>
            <a:pPr marL="342900" indent="-342900" algn="just">
              <a:buFont typeface="Wingdings" pitchFamily="2" charset="2"/>
              <a:buChar char="Ø"/>
            </a:pPr>
            <a:endParaRPr lang="en-IN" sz="2000" dirty="0" smtClean="0">
              <a:latin typeface="Constantia" pitchFamily="18" charset="0"/>
            </a:endParaRPr>
          </a:p>
          <a:p>
            <a:pPr marL="342900" indent="-342900" algn="just">
              <a:buFont typeface="Wingdings" pitchFamily="2" charset="2"/>
              <a:buChar char="Ø"/>
            </a:pPr>
            <a:r>
              <a:rPr lang="en-IN" sz="2000" dirty="0" smtClean="0">
                <a:latin typeface="Constantia" pitchFamily="18" charset="0"/>
              </a:rPr>
              <a:t>You </a:t>
            </a:r>
            <a:r>
              <a:rPr lang="en-IN" sz="2000" dirty="0">
                <a:latin typeface="Constantia" pitchFamily="18" charset="0"/>
              </a:rPr>
              <a:t>have come to India to the mystic East so I will give you a </a:t>
            </a:r>
            <a:r>
              <a:rPr lang="en-IN" sz="2000" dirty="0" smtClean="0">
                <a:latin typeface="Constantia" pitchFamily="18" charset="0"/>
              </a:rPr>
              <a:t>mantra,  Our</a:t>
            </a:r>
            <a:r>
              <a:rPr lang="en-IN" sz="2000" dirty="0">
                <a:latin typeface="Constantia" pitchFamily="18" charset="0"/>
              </a:rPr>
              <a:t>  collective global goal is higher growth leading to inclusive and sustainable </a:t>
            </a:r>
            <a:r>
              <a:rPr lang="en-IN" sz="2000" dirty="0" smtClean="0">
                <a:latin typeface="Constantia" pitchFamily="18" charset="0"/>
              </a:rPr>
              <a:t>development. Our Finance Minister terms </a:t>
            </a:r>
            <a:r>
              <a:rPr lang="en-IN" sz="2000" dirty="0">
                <a:latin typeface="Constantia" pitchFamily="18" charset="0"/>
              </a:rPr>
              <a:t>this the </a:t>
            </a:r>
            <a:r>
              <a:rPr lang="en-IN" sz="2000" dirty="0" smtClean="0">
                <a:latin typeface="Constantia" pitchFamily="18" charset="0"/>
              </a:rPr>
              <a:t>‘</a:t>
            </a:r>
            <a:r>
              <a:rPr lang="en-IN" sz="2000" dirty="0" err="1" smtClean="0">
                <a:latin typeface="Constantia" pitchFamily="18" charset="0"/>
              </a:rPr>
              <a:t>mool</a:t>
            </a:r>
            <a:r>
              <a:rPr lang="en-IN" sz="2000" dirty="0" smtClean="0">
                <a:latin typeface="Constantia" pitchFamily="18" charset="0"/>
              </a:rPr>
              <a:t> mantra’ of Growth.</a:t>
            </a:r>
            <a:r>
              <a:rPr lang="en-IN" sz="2000" dirty="0">
                <a:latin typeface="Constantia" pitchFamily="18" charset="0"/>
              </a:rPr>
              <a:t> </a:t>
            </a:r>
            <a:endParaRPr lang="en-IN" sz="2000" dirty="0" smtClean="0">
              <a:latin typeface="Constantia" pitchFamily="18" charset="0"/>
            </a:endParaRPr>
          </a:p>
          <a:p>
            <a:pPr marL="342900" indent="-342900" algn="just">
              <a:buFont typeface="Wingdings" pitchFamily="2" charset="2"/>
              <a:buChar char="Ø"/>
            </a:pPr>
            <a:endParaRPr lang="en-IN" sz="2000" dirty="0" smtClean="0">
              <a:latin typeface="Constantia" pitchFamily="18" charset="0"/>
            </a:endParaRPr>
          </a:p>
          <a:p>
            <a:pPr marL="342900" indent="-342900" algn="just">
              <a:buFont typeface="Wingdings" pitchFamily="2" charset="2"/>
              <a:buChar char="Ø"/>
            </a:pPr>
            <a:r>
              <a:rPr lang="en-IN" sz="2000" dirty="0" smtClean="0">
                <a:latin typeface="Constantia" pitchFamily="18" charset="0"/>
              </a:rPr>
              <a:t>Economic </a:t>
            </a:r>
            <a:r>
              <a:rPr lang="en-IN" sz="2000" dirty="0">
                <a:latin typeface="Constantia" pitchFamily="18" charset="0"/>
              </a:rPr>
              <a:t>growth is essential but growth with equity is an imperative.</a:t>
            </a:r>
          </a:p>
          <a:p>
            <a:pPr algn="just"/>
            <a:endParaRPr lang="en-IN" sz="2000" dirty="0" smtClean="0">
              <a:latin typeface="Constantia" pitchFamily="18" charset="0"/>
            </a:endParaRPr>
          </a:p>
          <a:p>
            <a:pPr marL="342900" indent="-342900" algn="just">
              <a:buFont typeface="Wingdings" pitchFamily="2" charset="2"/>
              <a:buChar char="Ø"/>
            </a:pPr>
            <a:r>
              <a:rPr lang="en-IN" sz="2000" dirty="0" smtClean="0">
                <a:latin typeface="Constantia" pitchFamily="18" charset="0"/>
              </a:rPr>
              <a:t> Ladies </a:t>
            </a:r>
            <a:r>
              <a:rPr lang="en-IN" sz="2000" dirty="0">
                <a:latin typeface="Constantia" pitchFamily="18" charset="0"/>
              </a:rPr>
              <a:t>and </a:t>
            </a:r>
            <a:r>
              <a:rPr lang="en-IN" sz="2000" dirty="0" smtClean="0">
                <a:latin typeface="Constantia" pitchFamily="18" charset="0"/>
              </a:rPr>
              <a:t>gentlemen, We </a:t>
            </a:r>
            <a:r>
              <a:rPr lang="en-IN" sz="2000" dirty="0">
                <a:latin typeface="Constantia" pitchFamily="18" charset="0"/>
              </a:rPr>
              <a:t>must unhesitatingly embrace </a:t>
            </a:r>
            <a:r>
              <a:rPr lang="en-IN" sz="2000" dirty="0" smtClean="0">
                <a:latin typeface="Constantia" pitchFamily="18" charset="0"/>
              </a:rPr>
              <a:t>the need to build financial capability which leads to growth </a:t>
            </a:r>
            <a:r>
              <a:rPr lang="en-IN" sz="2000" dirty="0">
                <a:latin typeface="Constantia" pitchFamily="18" charset="0"/>
              </a:rPr>
              <a:t>as the highest </a:t>
            </a:r>
            <a:r>
              <a:rPr lang="en-IN" sz="2000" dirty="0" smtClean="0">
                <a:latin typeface="Constantia" pitchFamily="18" charset="0"/>
              </a:rPr>
              <a:t>goal. It </a:t>
            </a:r>
            <a:r>
              <a:rPr lang="en-IN" sz="2000" dirty="0">
                <a:latin typeface="Constantia" pitchFamily="18" charset="0"/>
              </a:rPr>
              <a:t>is growth that will lead to inclusive development without growth there will be neither development nor </a:t>
            </a:r>
            <a:r>
              <a:rPr lang="en-IN" sz="2000" dirty="0" smtClean="0">
                <a:latin typeface="Constantia" pitchFamily="18" charset="0"/>
              </a:rPr>
              <a:t>inclusiveness.</a:t>
            </a:r>
          </a:p>
          <a:p>
            <a:pPr marL="342900" indent="-342900" algn="just">
              <a:buFont typeface="Wingdings" pitchFamily="2" charset="2"/>
              <a:buChar char="Ø"/>
            </a:pPr>
            <a:endParaRPr lang="en-IN" sz="2000" dirty="0" smtClean="0">
              <a:latin typeface="Constantia" pitchFamily="18" charset="0"/>
            </a:endParaRPr>
          </a:p>
          <a:p>
            <a:pPr marL="342900" indent="-342900" algn="just">
              <a:buFont typeface="Wingdings" pitchFamily="2" charset="2"/>
              <a:buChar char="Ø"/>
            </a:pPr>
            <a:r>
              <a:rPr lang="en-IN" sz="2000" dirty="0" smtClean="0">
                <a:latin typeface="Constantia" pitchFamily="18" charset="0"/>
              </a:rPr>
              <a:t>The </a:t>
            </a:r>
            <a:r>
              <a:rPr lang="en-IN" sz="2000" dirty="0">
                <a:latin typeface="Constantia" pitchFamily="18" charset="0"/>
              </a:rPr>
              <a:t>finance </a:t>
            </a:r>
            <a:r>
              <a:rPr lang="en-IN" sz="2000" dirty="0" smtClean="0">
                <a:latin typeface="Constantia" pitchFamily="18" charset="0"/>
              </a:rPr>
              <a:t>minister, presenting the Indian Budget quoted</a:t>
            </a:r>
            <a:r>
              <a:rPr lang="en-IN" sz="2000" dirty="0">
                <a:latin typeface="Constantia" pitchFamily="18" charset="0"/>
              </a:rPr>
              <a:t>  Stiglitz </a:t>
            </a:r>
            <a:r>
              <a:rPr lang="en-IN" sz="2000" dirty="0" smtClean="0">
                <a:latin typeface="Constantia" pitchFamily="18" charset="0"/>
              </a:rPr>
              <a:t>said “There </a:t>
            </a:r>
            <a:r>
              <a:rPr lang="en-IN" sz="2000" dirty="0">
                <a:latin typeface="Constantia" pitchFamily="18" charset="0"/>
              </a:rPr>
              <a:t>is a compelling moral case for equity but it is also necessary  if there is to be sustained </a:t>
            </a:r>
            <a:r>
              <a:rPr lang="en-IN" sz="2000" dirty="0" smtClean="0">
                <a:latin typeface="Constantia" pitchFamily="18" charset="0"/>
              </a:rPr>
              <a:t>growth. </a:t>
            </a:r>
            <a:r>
              <a:rPr lang="en-IN" sz="2000" dirty="0">
                <a:latin typeface="Constantia" pitchFamily="18" charset="0"/>
              </a:rPr>
              <a:t>A </a:t>
            </a:r>
            <a:r>
              <a:rPr lang="en-IN" sz="2000" dirty="0" smtClean="0">
                <a:latin typeface="Constantia" pitchFamily="18" charset="0"/>
              </a:rPr>
              <a:t>country’s </a:t>
            </a:r>
            <a:r>
              <a:rPr lang="en-IN" sz="2000" dirty="0">
                <a:latin typeface="Constantia" pitchFamily="18" charset="0"/>
              </a:rPr>
              <a:t>most important resource are its </a:t>
            </a:r>
            <a:r>
              <a:rPr lang="en-IN" sz="2000" dirty="0" smtClean="0">
                <a:latin typeface="Constantia" pitchFamily="18" charset="0"/>
              </a:rPr>
              <a:t>people”.</a:t>
            </a:r>
            <a:r>
              <a:rPr lang="en-IN" sz="2000" dirty="0">
                <a:latin typeface="Constantia" pitchFamily="18" charset="0"/>
              </a:rPr>
              <a:t> </a:t>
            </a:r>
            <a:r>
              <a:rPr lang="en-IN" sz="2000" dirty="0" smtClean="0">
                <a:latin typeface="Constantia" pitchFamily="18" charset="0"/>
              </a:rPr>
              <a:t>You will all agree it is financially literate, </a:t>
            </a:r>
            <a:r>
              <a:rPr lang="en-IN" sz="2000" dirty="0">
                <a:latin typeface="Constantia" pitchFamily="18" charset="0"/>
              </a:rPr>
              <a:t>financially educated and </a:t>
            </a:r>
            <a:r>
              <a:rPr lang="en-IN" sz="2000" dirty="0" smtClean="0">
                <a:latin typeface="Constantia" pitchFamily="18" charset="0"/>
              </a:rPr>
              <a:t> </a:t>
            </a:r>
            <a:r>
              <a:rPr lang="en-IN" sz="2000" dirty="0">
                <a:latin typeface="Constantia" pitchFamily="18" charset="0"/>
              </a:rPr>
              <a:t>financially included </a:t>
            </a:r>
            <a:r>
              <a:rPr lang="en-IN" sz="2000" dirty="0" smtClean="0">
                <a:latin typeface="Constantia" pitchFamily="18" charset="0"/>
              </a:rPr>
              <a:t>people.</a:t>
            </a:r>
            <a:endParaRPr lang="en-IN" sz="2000" dirty="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53400" y="76200"/>
            <a:ext cx="7620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7365610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533400"/>
            <a:ext cx="7924800" cy="6232475"/>
          </a:xfrm>
          <a:prstGeom prst="rect">
            <a:avLst/>
          </a:prstGeom>
        </p:spPr>
        <p:txBody>
          <a:bodyPr wrap="square">
            <a:spAutoFit/>
          </a:bodyPr>
          <a:lstStyle/>
          <a:p>
            <a:pPr marL="342900" indent="-342900" algn="just">
              <a:buFont typeface="Wingdings" pitchFamily="2" charset="2"/>
              <a:buChar char="Ø"/>
            </a:pPr>
            <a:r>
              <a:rPr lang="en-IN" sz="2100" dirty="0" smtClean="0">
                <a:latin typeface="Constantia" pitchFamily="18" charset="0"/>
              </a:rPr>
              <a:t>At the end of the day ,there will be no dissent  that it has been a great conference .We have indeed covered a lot of ground but several challenges remain, with distance still to go. </a:t>
            </a:r>
          </a:p>
          <a:p>
            <a:pPr algn="just"/>
            <a:endParaRPr lang="en-IN" sz="2100" dirty="0" smtClean="0">
              <a:latin typeface="Constantia" pitchFamily="18" charset="0"/>
            </a:endParaRPr>
          </a:p>
          <a:p>
            <a:pPr marL="342900" indent="-342900" algn="just">
              <a:buFont typeface="Wingdings" pitchFamily="2" charset="2"/>
              <a:buChar char="Ø"/>
            </a:pPr>
            <a:r>
              <a:rPr lang="en-IN" sz="2100" dirty="0" smtClean="0">
                <a:latin typeface="Constantia" pitchFamily="18" charset="0"/>
              </a:rPr>
              <a:t>Our </a:t>
            </a:r>
            <a:r>
              <a:rPr lang="en-IN" sz="2100" dirty="0">
                <a:latin typeface="Constantia" pitchFamily="18" charset="0"/>
              </a:rPr>
              <a:t>first Prime minister </a:t>
            </a:r>
            <a:r>
              <a:rPr lang="en-IN" sz="2100" dirty="0" smtClean="0">
                <a:latin typeface="Constantia" pitchFamily="18" charset="0"/>
              </a:rPr>
              <a:t>Jawaharlal  Nehru</a:t>
            </a:r>
            <a:r>
              <a:rPr lang="en-IN" sz="2100" dirty="0">
                <a:latin typeface="Constantia" pitchFamily="18" charset="0"/>
              </a:rPr>
              <a:t> </a:t>
            </a:r>
            <a:r>
              <a:rPr lang="en-IN" sz="2100" dirty="0" smtClean="0">
                <a:latin typeface="Constantia" pitchFamily="18" charset="0"/>
              </a:rPr>
              <a:t> </a:t>
            </a:r>
            <a:r>
              <a:rPr lang="en-IN" sz="2100" dirty="0">
                <a:latin typeface="Constantia" pitchFamily="18" charset="0"/>
              </a:rPr>
              <a:t>often </a:t>
            </a:r>
            <a:r>
              <a:rPr lang="en-IN" sz="2100" dirty="0" smtClean="0">
                <a:latin typeface="Constantia" pitchFamily="18" charset="0"/>
              </a:rPr>
              <a:t>recalled the words of  </a:t>
            </a:r>
            <a:r>
              <a:rPr lang="en-IN" sz="2100" dirty="0">
                <a:latin typeface="Constantia" pitchFamily="18" charset="0"/>
              </a:rPr>
              <a:t>Robert Frost </a:t>
            </a:r>
            <a:endParaRPr lang="en-IN" sz="2100" dirty="0" smtClean="0">
              <a:latin typeface="Constantia" pitchFamily="18" charset="0"/>
            </a:endParaRPr>
          </a:p>
          <a:p>
            <a:pPr algn="ctr"/>
            <a:r>
              <a:rPr lang="en-IN" sz="2100" dirty="0" smtClean="0">
                <a:latin typeface="Constantia" pitchFamily="18" charset="0"/>
              </a:rPr>
              <a:t>            “The </a:t>
            </a:r>
            <a:r>
              <a:rPr lang="en-IN" sz="2100" dirty="0">
                <a:latin typeface="Constantia" pitchFamily="18" charset="0"/>
              </a:rPr>
              <a:t>woods are lovely dark and </a:t>
            </a:r>
            <a:r>
              <a:rPr lang="en-IN" sz="2100" dirty="0" smtClean="0">
                <a:latin typeface="Constantia" pitchFamily="18" charset="0"/>
              </a:rPr>
              <a:t>deep</a:t>
            </a:r>
          </a:p>
          <a:p>
            <a:pPr algn="ctr"/>
            <a:r>
              <a:rPr lang="en-IN" sz="2100" dirty="0" smtClean="0">
                <a:latin typeface="Constantia" pitchFamily="18" charset="0"/>
              </a:rPr>
              <a:t>but </a:t>
            </a:r>
            <a:r>
              <a:rPr lang="en-IN" sz="2100" dirty="0">
                <a:latin typeface="Constantia" pitchFamily="18" charset="0"/>
              </a:rPr>
              <a:t>I have promises to keep </a:t>
            </a:r>
            <a:endParaRPr lang="en-IN" sz="2100" dirty="0" smtClean="0">
              <a:latin typeface="Constantia" pitchFamily="18" charset="0"/>
            </a:endParaRPr>
          </a:p>
          <a:p>
            <a:pPr algn="ctr"/>
            <a:r>
              <a:rPr lang="en-IN" sz="2100" dirty="0">
                <a:latin typeface="Constantia" pitchFamily="18" charset="0"/>
              </a:rPr>
              <a:t> </a:t>
            </a:r>
            <a:r>
              <a:rPr lang="en-IN" sz="2100" dirty="0" smtClean="0">
                <a:latin typeface="Constantia" pitchFamily="18" charset="0"/>
              </a:rPr>
              <a:t>   and miles </a:t>
            </a:r>
            <a:r>
              <a:rPr lang="en-IN" sz="2100" dirty="0">
                <a:latin typeface="Constantia" pitchFamily="18" charset="0"/>
              </a:rPr>
              <a:t>to go before </a:t>
            </a:r>
            <a:r>
              <a:rPr lang="en-IN" sz="2100" dirty="0" smtClean="0">
                <a:latin typeface="Constantia" pitchFamily="18" charset="0"/>
              </a:rPr>
              <a:t>I </a:t>
            </a:r>
            <a:r>
              <a:rPr lang="en-IN" sz="2100" dirty="0">
                <a:latin typeface="Constantia" pitchFamily="18" charset="0"/>
              </a:rPr>
              <a:t>sleep </a:t>
            </a:r>
            <a:endParaRPr lang="en-IN" sz="2100" dirty="0" smtClean="0">
              <a:latin typeface="Constantia" pitchFamily="18" charset="0"/>
            </a:endParaRPr>
          </a:p>
          <a:p>
            <a:pPr algn="ctr"/>
            <a:r>
              <a:rPr lang="en-IN" sz="2100" dirty="0" smtClean="0">
                <a:latin typeface="Constantia" pitchFamily="18" charset="0"/>
              </a:rPr>
              <a:t>     and miles </a:t>
            </a:r>
            <a:r>
              <a:rPr lang="en-IN" sz="2100" dirty="0">
                <a:latin typeface="Constantia" pitchFamily="18" charset="0"/>
              </a:rPr>
              <a:t>to go before </a:t>
            </a:r>
            <a:r>
              <a:rPr lang="en-IN" sz="2100" dirty="0" smtClean="0">
                <a:latin typeface="Constantia" pitchFamily="18" charset="0"/>
              </a:rPr>
              <a:t>I sleep”.  </a:t>
            </a:r>
          </a:p>
          <a:p>
            <a:pPr algn="just"/>
            <a:endParaRPr lang="en-IN" sz="2100" dirty="0" smtClean="0">
              <a:latin typeface="Constantia" pitchFamily="18" charset="0"/>
            </a:endParaRPr>
          </a:p>
          <a:p>
            <a:pPr marL="342900" indent="-342900" algn="just">
              <a:buFont typeface="Wingdings" pitchFamily="2" charset="2"/>
              <a:buChar char="Ø"/>
            </a:pPr>
            <a:r>
              <a:rPr lang="en-IN" sz="2100" dirty="0" smtClean="0">
                <a:latin typeface="Constantia" pitchFamily="18" charset="0"/>
              </a:rPr>
              <a:t>As  Dr</a:t>
            </a:r>
            <a:r>
              <a:rPr lang="en-IN" sz="2100" dirty="0">
                <a:latin typeface="Constantia" pitchFamily="18" charset="0"/>
              </a:rPr>
              <a:t>. Subbarao </a:t>
            </a:r>
            <a:r>
              <a:rPr lang="en-IN" sz="2100" dirty="0" smtClean="0">
                <a:latin typeface="Constantia" pitchFamily="18" charset="0"/>
              </a:rPr>
              <a:t>explained </a:t>
            </a:r>
            <a:r>
              <a:rPr lang="en-IN" sz="2100" dirty="0">
                <a:latin typeface="Constantia" pitchFamily="18" charset="0"/>
              </a:rPr>
              <a:t>“A </a:t>
            </a:r>
            <a:r>
              <a:rPr lang="en-IN" sz="2100" dirty="0" smtClean="0">
                <a:latin typeface="Constantia" pitchFamily="18" charset="0"/>
              </a:rPr>
              <a:t>part, indeed </a:t>
            </a:r>
            <a:r>
              <a:rPr lang="en-IN" sz="2100" dirty="0">
                <a:latin typeface="Constantia" pitchFamily="18" charset="0"/>
              </a:rPr>
              <a:t>an important part ,of the mandate of Central Banks is financial stability and an essential prerequisite for financial stability is financial literacy and the central bank has unique leverage in providing financial literacy</a:t>
            </a:r>
            <a:r>
              <a:rPr lang="en-IN" sz="2100" dirty="0" smtClean="0">
                <a:latin typeface="Constantia" pitchFamily="18" charset="0"/>
              </a:rPr>
              <a:t>”.</a:t>
            </a:r>
          </a:p>
          <a:p>
            <a:pPr marL="342900" indent="-342900" algn="just">
              <a:buFont typeface="Wingdings" pitchFamily="2" charset="2"/>
              <a:buChar char="Ø"/>
            </a:pPr>
            <a:r>
              <a:rPr lang="en-IN" sz="2100" dirty="0" smtClean="0">
                <a:latin typeface="Constantia" pitchFamily="18" charset="0"/>
              </a:rPr>
              <a:t>We all agree on the need to  build financial capability of our people. We need to empower people. Now it is the time to get down to do it and together  we know we can. </a:t>
            </a:r>
            <a:endParaRPr lang="en-IN" sz="2100" dirty="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458200" y="76200"/>
            <a:ext cx="4572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2224617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09800" y="2209800"/>
            <a:ext cx="3157339" cy="707886"/>
          </a:xfrm>
          <a:prstGeom prst="rect">
            <a:avLst/>
          </a:prstGeom>
          <a:noFill/>
        </p:spPr>
        <p:txBody>
          <a:bodyPr wrap="none" rtlCol="0">
            <a:spAutoFit/>
          </a:bodyPr>
          <a:lstStyle/>
          <a:p>
            <a:r>
              <a:rPr lang="en-IN" sz="4000" dirty="0" smtClean="0">
                <a:latin typeface="Constantia" pitchFamily="18" charset="0"/>
              </a:rPr>
              <a:t>THANK YOU</a:t>
            </a:r>
            <a:endParaRPr lang="en-IN" sz="4000" dirty="0">
              <a:latin typeface="Constantia" pitchFamily="18" charset="0"/>
            </a:endParaRPr>
          </a:p>
        </p:txBody>
      </p:sp>
      <p:sp>
        <p:nvSpPr>
          <p:cNvPr id="4" name="TextBox 3"/>
          <p:cNvSpPr txBox="1"/>
          <p:nvPr/>
        </p:nvSpPr>
        <p:spPr>
          <a:xfrm>
            <a:off x="4267200" y="3657600"/>
            <a:ext cx="4724400" cy="1754326"/>
          </a:xfrm>
          <a:prstGeom prst="rect">
            <a:avLst/>
          </a:prstGeom>
          <a:noFill/>
        </p:spPr>
        <p:txBody>
          <a:bodyPr wrap="square" rtlCol="0">
            <a:spAutoFit/>
          </a:bodyPr>
          <a:lstStyle/>
          <a:p>
            <a:r>
              <a:rPr lang="en-IN" dirty="0" smtClean="0"/>
              <a:t>                      </a:t>
            </a:r>
          </a:p>
          <a:p>
            <a:endParaRPr lang="en-IN" dirty="0"/>
          </a:p>
          <a:p>
            <a:endParaRPr lang="en-IN" dirty="0" smtClean="0"/>
          </a:p>
          <a:p>
            <a:endParaRPr lang="en-IN" dirty="0"/>
          </a:p>
          <a:p>
            <a:endParaRPr lang="en-IN" dirty="0" smtClean="0"/>
          </a:p>
          <a:p>
            <a:r>
              <a:rPr lang="en-IN" dirty="0"/>
              <a:t> </a:t>
            </a:r>
            <a:r>
              <a:rPr lang="en-IN" dirty="0" smtClean="0"/>
              <a:t>                        deepalipantjoshi@rbi.org.in</a:t>
            </a:r>
            <a:endParaRPr lang="en-IN" dirty="0"/>
          </a:p>
        </p:txBody>
      </p:sp>
      <p:pic>
        <p:nvPicPr>
          <p:cNvPr id="5"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38655" y="90054"/>
            <a:ext cx="1052945" cy="10529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662787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457200"/>
            <a:ext cx="7696200" cy="6093976"/>
          </a:xfrm>
          <a:prstGeom prst="rect">
            <a:avLst/>
          </a:prstGeom>
        </p:spPr>
        <p:txBody>
          <a:bodyPr wrap="square">
            <a:spAutoFit/>
          </a:bodyPr>
          <a:lstStyle/>
          <a:p>
            <a:pPr algn="just"/>
            <a:endParaRPr lang="en-IN" sz="2000" dirty="0" smtClean="0">
              <a:latin typeface="Constantia" pitchFamily="18" charset="0"/>
            </a:endParaRPr>
          </a:p>
          <a:p>
            <a:pPr marL="285750" indent="-285750" algn="just">
              <a:buFont typeface="Wingdings" pitchFamily="2" charset="2"/>
              <a:buChar char="Ø"/>
            </a:pPr>
            <a:endParaRPr lang="en-IN" sz="2200" dirty="0" smtClean="0">
              <a:latin typeface="Constantia" pitchFamily="18" charset="0"/>
            </a:endParaRPr>
          </a:p>
          <a:p>
            <a:pPr marL="285750" indent="-285750" algn="just">
              <a:buFont typeface="Wingdings" pitchFamily="2" charset="2"/>
              <a:buChar char="Ø"/>
            </a:pPr>
            <a:r>
              <a:rPr lang="en-IN" sz="2200" dirty="0" smtClean="0">
                <a:latin typeface="Constantia" pitchFamily="18" charset="0"/>
              </a:rPr>
              <a:t>RBI </a:t>
            </a:r>
            <a:r>
              <a:rPr lang="en-IN" sz="2200" dirty="0">
                <a:latin typeface="Constantia" pitchFamily="18" charset="0"/>
              </a:rPr>
              <a:t>Governor Dr Subbarao set the tone for this conference by </a:t>
            </a:r>
            <a:r>
              <a:rPr lang="en-IN" sz="2200" dirty="0" smtClean="0">
                <a:latin typeface="Constantia" pitchFamily="18" charset="0"/>
              </a:rPr>
              <a:t>providing  </a:t>
            </a:r>
            <a:r>
              <a:rPr lang="en-IN" sz="2200" dirty="0">
                <a:latin typeface="Constantia" pitchFamily="18" charset="0"/>
              </a:rPr>
              <a:t>us the analytical </a:t>
            </a:r>
            <a:r>
              <a:rPr lang="en-IN" sz="2200" dirty="0" smtClean="0">
                <a:latin typeface="Constantia" pitchFamily="18" charset="0"/>
              </a:rPr>
              <a:t>framework.</a:t>
            </a:r>
          </a:p>
          <a:p>
            <a:pPr marL="285750" indent="-285750" algn="just">
              <a:buFont typeface="Wingdings" pitchFamily="2" charset="2"/>
              <a:buChar char="Ø"/>
            </a:pPr>
            <a:endParaRPr lang="en-IN" sz="2200" dirty="0" smtClean="0">
              <a:latin typeface="Constantia" pitchFamily="18" charset="0"/>
            </a:endParaRPr>
          </a:p>
          <a:p>
            <a:pPr marL="285750" indent="-285750" algn="just">
              <a:buFont typeface="Wingdings" pitchFamily="2" charset="2"/>
              <a:buChar char="Ø"/>
            </a:pPr>
            <a:r>
              <a:rPr lang="en-IN" sz="2200" dirty="0" smtClean="0">
                <a:latin typeface="Constantia" pitchFamily="18" charset="0"/>
              </a:rPr>
              <a:t> </a:t>
            </a:r>
            <a:r>
              <a:rPr lang="en-IN" sz="2200" dirty="0">
                <a:latin typeface="Constantia" pitchFamily="18" charset="0"/>
              </a:rPr>
              <a:t>He explained how in the wake of the financial crisis </a:t>
            </a:r>
            <a:r>
              <a:rPr lang="en-IN" sz="2200" dirty="0" smtClean="0">
                <a:latin typeface="Constantia" pitchFamily="18" charset="0"/>
              </a:rPr>
              <a:t>our </a:t>
            </a:r>
            <a:r>
              <a:rPr lang="en-IN" sz="2200" dirty="0">
                <a:latin typeface="Constantia" pitchFamily="18" charset="0"/>
              </a:rPr>
              <a:t>efforts had gathered greater salience </a:t>
            </a:r>
            <a:r>
              <a:rPr lang="en-IN" sz="2200" dirty="0" smtClean="0">
                <a:latin typeface="Constantia" pitchFamily="18" charset="0"/>
              </a:rPr>
              <a:t>.</a:t>
            </a:r>
          </a:p>
          <a:p>
            <a:pPr marL="285750" indent="-285750" algn="just">
              <a:buFont typeface="Wingdings" pitchFamily="2" charset="2"/>
              <a:buChar char="Ø"/>
            </a:pPr>
            <a:endParaRPr lang="en-IN" sz="2200" dirty="0" smtClean="0">
              <a:latin typeface="Constantia" pitchFamily="18" charset="0"/>
            </a:endParaRPr>
          </a:p>
          <a:p>
            <a:pPr marL="285750" indent="-285750" algn="just">
              <a:buFont typeface="Wingdings" pitchFamily="2" charset="2"/>
              <a:buChar char="Ø"/>
            </a:pPr>
            <a:r>
              <a:rPr lang="en-IN" sz="2200" dirty="0" smtClean="0">
                <a:latin typeface="Constantia" pitchFamily="18" charset="0"/>
              </a:rPr>
              <a:t>He also explained how the </a:t>
            </a:r>
            <a:r>
              <a:rPr lang="en-IN" sz="2200" dirty="0">
                <a:latin typeface="Constantia" pitchFamily="18" charset="0"/>
              </a:rPr>
              <a:t>equation of financial literacy from the demand side and financial inclusion  from the supply side work in tandem </a:t>
            </a:r>
            <a:r>
              <a:rPr lang="en-IN" sz="2200" dirty="0" smtClean="0">
                <a:latin typeface="Constantia" pitchFamily="18" charset="0"/>
              </a:rPr>
              <a:t>He  pointed to the numerous challenges, in the Indian context, liberalised Know Your Customer norms with a unique identity number would help spur financial inclusion .Banks however must treat it as a business opportunity and not an obligation thrust on them.</a:t>
            </a:r>
          </a:p>
          <a:p>
            <a:pPr algn="just"/>
            <a:r>
              <a:rPr lang="en-IN" sz="2200" dirty="0" smtClean="0">
                <a:latin typeface="Constantia" pitchFamily="18" charset="0"/>
              </a:rPr>
              <a:t> </a:t>
            </a:r>
          </a:p>
          <a:p>
            <a:pPr marL="285750" indent="-285750" algn="just">
              <a:buFont typeface="Wingdings" pitchFamily="2" charset="2"/>
              <a:buChar char="Ø"/>
            </a:pPr>
            <a:endParaRPr lang="en-IN" sz="2000" dirty="0" smtClean="0">
              <a:latin typeface="Constantia" pitchFamily="18" charset="0"/>
            </a:endParaRPr>
          </a:p>
          <a:p>
            <a:pPr marL="285750" indent="-285750" algn="just">
              <a:buFont typeface="Wingdings" pitchFamily="2" charset="2"/>
              <a:buChar char="Ø"/>
            </a:pPr>
            <a:endParaRPr lang="en-IN" sz="2000" dirty="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53400" y="76200"/>
            <a:ext cx="7620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9023378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422493"/>
            <a:ext cx="7315200" cy="7540526"/>
          </a:xfrm>
          <a:prstGeom prst="rect">
            <a:avLst/>
          </a:prstGeom>
        </p:spPr>
        <p:txBody>
          <a:bodyPr wrap="square">
            <a:spAutoFit/>
          </a:bodyPr>
          <a:lstStyle/>
          <a:p>
            <a:pPr algn="just"/>
            <a:endParaRPr lang="en-IN" sz="2200" dirty="0" smtClean="0">
              <a:latin typeface="Constantia" pitchFamily="18" charset="0"/>
            </a:endParaRPr>
          </a:p>
          <a:p>
            <a:pPr algn="just"/>
            <a:endParaRPr lang="en-IN" sz="2200" dirty="0">
              <a:latin typeface="Constantia" pitchFamily="18" charset="0"/>
            </a:endParaRPr>
          </a:p>
          <a:p>
            <a:pPr marL="342900" indent="-342900" algn="just">
              <a:buFont typeface="Wingdings" pitchFamily="2" charset="2"/>
              <a:buChar char="Ø"/>
            </a:pPr>
            <a:r>
              <a:rPr lang="en-IN" sz="2200" dirty="0">
                <a:latin typeface="Constantia" pitchFamily="18" charset="0"/>
              </a:rPr>
              <a:t> Dr .K.C</a:t>
            </a:r>
            <a:r>
              <a:rPr lang="en-IN" sz="2200" dirty="0" smtClean="0">
                <a:latin typeface="Constantia" pitchFamily="18" charset="0"/>
              </a:rPr>
              <a:t>. Chakrabarty </a:t>
            </a:r>
            <a:r>
              <a:rPr lang="en-IN" sz="2200" dirty="0">
                <a:latin typeface="Constantia" pitchFamily="18" charset="0"/>
              </a:rPr>
              <a:t>brought into very sharp focus how financial </a:t>
            </a:r>
            <a:r>
              <a:rPr lang="en-IN" sz="2200" dirty="0" smtClean="0">
                <a:latin typeface="Constantia" pitchFamily="18" charset="0"/>
              </a:rPr>
              <a:t>literacy, financial </a:t>
            </a:r>
            <a:r>
              <a:rPr lang="en-IN" sz="2200" dirty="0">
                <a:latin typeface="Constantia" pitchFamily="18" charset="0"/>
              </a:rPr>
              <a:t>education and financial stability are inextricably linked and form part of a continuum. </a:t>
            </a:r>
            <a:endParaRPr lang="en-IN" sz="2200" dirty="0" smtClean="0">
              <a:latin typeface="Constantia" pitchFamily="18" charset="0"/>
            </a:endParaRPr>
          </a:p>
          <a:p>
            <a:pPr algn="just"/>
            <a:endParaRPr lang="en-IN" sz="2200" dirty="0" smtClean="0">
              <a:latin typeface="Constantia" pitchFamily="18" charset="0"/>
            </a:endParaRPr>
          </a:p>
          <a:p>
            <a:pPr marL="342900" indent="-342900" algn="just">
              <a:buFont typeface="Wingdings" pitchFamily="2" charset="2"/>
              <a:buChar char="Ø"/>
            </a:pPr>
            <a:r>
              <a:rPr lang="en-IN" sz="2200" dirty="0" err="1" smtClean="0">
                <a:latin typeface="Constantia" pitchFamily="18" charset="0"/>
              </a:rPr>
              <a:t>Mr.</a:t>
            </a:r>
            <a:r>
              <a:rPr lang="en-IN" sz="2200" dirty="0" smtClean="0">
                <a:latin typeface="Constantia" pitchFamily="18" charset="0"/>
              </a:rPr>
              <a:t> Onno Ruhl ,India country director of the World Bank explained the seminal work of the World Bank in addressing issues of building financial capability through financial education and also referred to  the work of the RBI in this regard.</a:t>
            </a:r>
          </a:p>
          <a:p>
            <a:pPr algn="just"/>
            <a:endParaRPr lang="en-IN" sz="2200" dirty="0" smtClean="0">
              <a:latin typeface="Constantia" pitchFamily="18" charset="0"/>
            </a:endParaRPr>
          </a:p>
          <a:p>
            <a:pPr marL="342900" indent="-342900" algn="just">
              <a:buFont typeface="Wingdings" pitchFamily="2" charset="2"/>
              <a:buChar char="Ø"/>
            </a:pPr>
            <a:r>
              <a:rPr lang="en-IN" sz="2200" i="1" dirty="0" smtClean="0">
                <a:latin typeface="Constantia" pitchFamily="18" charset="0"/>
              </a:rPr>
              <a:t>Ambassador Boucher  </a:t>
            </a:r>
            <a:r>
              <a:rPr lang="en-IN" sz="2200" dirty="0" smtClean="0">
                <a:latin typeface="Constantia" pitchFamily="18" charset="0"/>
              </a:rPr>
              <a:t>expressed how </a:t>
            </a:r>
            <a:r>
              <a:rPr lang="en-IN" sz="2200" dirty="0">
                <a:latin typeface="Constantia" pitchFamily="18" charset="0"/>
              </a:rPr>
              <a:t>In October </a:t>
            </a:r>
            <a:r>
              <a:rPr lang="en-IN" sz="2200" dirty="0" smtClean="0">
                <a:latin typeface="Constantia" pitchFamily="18" charset="0"/>
              </a:rPr>
              <a:t>2011, </a:t>
            </a:r>
            <a:r>
              <a:rPr lang="en-IN" sz="2200" dirty="0">
                <a:latin typeface="Constantia" pitchFamily="18" charset="0"/>
              </a:rPr>
              <a:t>G 20 finance Ministers agreed to new principles on financial consumer protection developed by an OECD led task Force integrated with financial inclusion and financial education </a:t>
            </a:r>
            <a:r>
              <a:rPr lang="en-IN" sz="2200" dirty="0" smtClean="0">
                <a:latin typeface="Constantia" pitchFamily="18" charset="0"/>
              </a:rPr>
              <a:t>policies. </a:t>
            </a:r>
          </a:p>
          <a:p>
            <a:pPr marL="342900" indent="-342900" algn="just">
              <a:buFont typeface="Wingdings" pitchFamily="2" charset="2"/>
              <a:buChar char="Ø"/>
            </a:pPr>
            <a:endParaRPr lang="en-IN" sz="2200" dirty="0">
              <a:latin typeface="Constantia" pitchFamily="18" charset="0"/>
            </a:endParaRPr>
          </a:p>
          <a:p>
            <a:pPr algn="just"/>
            <a:r>
              <a:rPr lang="en-IN" sz="2200" dirty="0">
                <a:latin typeface="Constantia" pitchFamily="18" charset="0"/>
              </a:rPr>
              <a:t/>
            </a:r>
            <a:br>
              <a:rPr lang="en-IN" sz="2200" dirty="0">
                <a:latin typeface="Constantia" pitchFamily="18" charset="0"/>
              </a:rPr>
            </a:br>
            <a:r>
              <a:rPr lang="en-IN" sz="2200" dirty="0">
                <a:latin typeface="Constantia" pitchFamily="18" charset="0"/>
              </a:rPr>
              <a:t/>
            </a:r>
            <a:br>
              <a:rPr lang="en-IN" sz="2200" dirty="0">
                <a:latin typeface="Constantia" pitchFamily="18" charset="0"/>
              </a:rPr>
            </a:br>
            <a:endParaRPr lang="en-IN" sz="2200" dirty="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53400" y="76200"/>
            <a:ext cx="7620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8866054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685800"/>
            <a:ext cx="7848600" cy="5324535"/>
          </a:xfrm>
          <a:prstGeom prst="rect">
            <a:avLst/>
          </a:prstGeom>
        </p:spPr>
        <p:txBody>
          <a:bodyPr wrap="square">
            <a:spAutoFit/>
          </a:bodyPr>
          <a:lstStyle/>
          <a:p>
            <a:pPr algn="just"/>
            <a:endParaRPr lang="en-IN" sz="2000" dirty="0">
              <a:latin typeface="Constantia" pitchFamily="18" charset="0"/>
            </a:endParaRPr>
          </a:p>
          <a:p>
            <a:pPr marL="285750" indent="-285750" algn="just">
              <a:buFont typeface="Wingdings" pitchFamily="2" charset="2"/>
              <a:buChar char="Ø"/>
            </a:pPr>
            <a:r>
              <a:rPr lang="en-IN" sz="2000" dirty="0" smtClean="0">
                <a:latin typeface="Constantia" pitchFamily="18" charset="0"/>
              </a:rPr>
              <a:t>During the Financial crisis, people </a:t>
            </a:r>
            <a:r>
              <a:rPr lang="en-IN" sz="2000" dirty="0">
                <a:latin typeface="Constantia" pitchFamily="18" charset="0"/>
              </a:rPr>
              <a:t>who did not know any better borrowed beyond their means ,not in Africa</a:t>
            </a:r>
            <a:r>
              <a:rPr lang="en-IN" sz="2000" dirty="0" smtClean="0">
                <a:latin typeface="Constantia" pitchFamily="18" charset="0"/>
              </a:rPr>
              <a:t>, not </a:t>
            </a:r>
            <a:r>
              <a:rPr lang="en-IN" sz="2000" dirty="0">
                <a:latin typeface="Constantia" pitchFamily="18" charset="0"/>
              </a:rPr>
              <a:t>in Nigeria </a:t>
            </a:r>
            <a:r>
              <a:rPr lang="en-IN" sz="2000" dirty="0" smtClean="0">
                <a:latin typeface="Constantia" pitchFamily="18" charset="0"/>
              </a:rPr>
              <a:t>,Papua </a:t>
            </a:r>
            <a:r>
              <a:rPr lang="en-IN" sz="2000" dirty="0">
                <a:latin typeface="Constantia" pitchFamily="18" charset="0"/>
              </a:rPr>
              <a:t>New Guinea </a:t>
            </a:r>
            <a:r>
              <a:rPr lang="en-IN" sz="2000" dirty="0" smtClean="0">
                <a:latin typeface="Constantia" pitchFamily="18" charset="0"/>
              </a:rPr>
              <a:t>,Japan ,India </a:t>
            </a:r>
            <a:r>
              <a:rPr lang="en-IN" sz="2000" dirty="0">
                <a:latin typeface="Constantia" pitchFamily="18" charset="0"/>
              </a:rPr>
              <a:t>but in the USA because appraisers inflated the value of properties that prospective buyers were interested in</a:t>
            </a:r>
            <a:r>
              <a:rPr lang="en-IN" sz="2000" dirty="0" smtClean="0">
                <a:latin typeface="Constantia" pitchFamily="18" charset="0"/>
              </a:rPr>
              <a:t>.</a:t>
            </a:r>
          </a:p>
          <a:p>
            <a:pPr algn="just"/>
            <a:endParaRPr lang="en-IN" sz="2000" dirty="0" smtClean="0">
              <a:latin typeface="Constantia" pitchFamily="18" charset="0"/>
            </a:endParaRPr>
          </a:p>
          <a:p>
            <a:pPr marL="285750" indent="-285750" algn="just">
              <a:buFont typeface="Wingdings" pitchFamily="2" charset="2"/>
              <a:buChar char="Ø"/>
            </a:pPr>
            <a:r>
              <a:rPr lang="en-IN" sz="2000" dirty="0" smtClean="0">
                <a:latin typeface="Constantia" pitchFamily="18" charset="0"/>
              </a:rPr>
              <a:t>Borrowers </a:t>
            </a:r>
            <a:r>
              <a:rPr lang="en-IN" sz="2000" dirty="0">
                <a:latin typeface="Constantia" pitchFamily="18" charset="0"/>
              </a:rPr>
              <a:t>were led to believe that they had undertaken a standard fixed rate mortgage only to learn later that their mortgage was a complicated variable rate contract which with their income streams they could not h</a:t>
            </a:r>
            <a:r>
              <a:rPr lang="en-IN" sz="2000" dirty="0" smtClean="0">
                <a:latin typeface="Constantia" pitchFamily="18" charset="0"/>
              </a:rPr>
              <a:t>onour .</a:t>
            </a:r>
          </a:p>
          <a:p>
            <a:pPr algn="just"/>
            <a:endParaRPr lang="en-IN" sz="2000" dirty="0" smtClean="0">
              <a:latin typeface="Constantia" pitchFamily="18" charset="0"/>
            </a:endParaRPr>
          </a:p>
          <a:p>
            <a:pPr marL="285750" indent="-285750" algn="just">
              <a:buFont typeface="Wingdings" pitchFamily="2" charset="2"/>
              <a:buChar char="Ø"/>
            </a:pPr>
            <a:r>
              <a:rPr lang="en-IN" sz="2000" dirty="0" smtClean="0">
                <a:latin typeface="Constantia" pitchFamily="18" charset="0"/>
              </a:rPr>
              <a:t>Brokers, </a:t>
            </a:r>
            <a:r>
              <a:rPr lang="en-IN" sz="2000" dirty="0">
                <a:latin typeface="Constantia" pitchFamily="18" charset="0"/>
              </a:rPr>
              <a:t>mortgage companies </a:t>
            </a:r>
            <a:r>
              <a:rPr lang="en-IN" sz="2000" dirty="0" smtClean="0">
                <a:latin typeface="Constantia" pitchFamily="18" charset="0"/>
              </a:rPr>
              <a:t>etc., </a:t>
            </a:r>
            <a:r>
              <a:rPr lang="en-IN" sz="2000" dirty="0">
                <a:latin typeface="Constantia" pitchFamily="18" charset="0"/>
              </a:rPr>
              <a:t>took the </a:t>
            </a:r>
            <a:r>
              <a:rPr lang="en-IN" sz="2000" b="1" dirty="0" smtClean="0">
                <a:latin typeface="Constantia" pitchFamily="18" charset="0"/>
              </a:rPr>
              <a:t>financially </a:t>
            </a:r>
            <a:r>
              <a:rPr lang="en-IN" sz="2000" b="1" dirty="0">
                <a:latin typeface="Constantia" pitchFamily="18" charset="0"/>
              </a:rPr>
              <a:t>illiterate</a:t>
            </a:r>
            <a:r>
              <a:rPr lang="en-IN" sz="2000" dirty="0">
                <a:latin typeface="Constantia" pitchFamily="18" charset="0"/>
              </a:rPr>
              <a:t> borrower for a ride risky lending practices proliferated</a:t>
            </a:r>
            <a:r>
              <a:rPr lang="en-IN" sz="2000" dirty="0" smtClean="0">
                <a:latin typeface="Constantia" pitchFamily="18" charset="0"/>
              </a:rPr>
              <a:t>.</a:t>
            </a:r>
          </a:p>
          <a:p>
            <a:pPr algn="just"/>
            <a:endParaRPr lang="en-IN" sz="2000" dirty="0" smtClean="0">
              <a:latin typeface="Constantia" pitchFamily="18" charset="0"/>
            </a:endParaRPr>
          </a:p>
          <a:p>
            <a:pPr marL="285750" indent="-285750" algn="just">
              <a:buFont typeface="Wingdings" pitchFamily="2" charset="2"/>
              <a:buChar char="Ø"/>
            </a:pPr>
            <a:r>
              <a:rPr lang="en-IN" sz="2000" dirty="0" smtClean="0">
                <a:latin typeface="Constantia" pitchFamily="18" charset="0"/>
              </a:rPr>
              <a:t>There </a:t>
            </a:r>
            <a:r>
              <a:rPr lang="en-IN" sz="2000" dirty="0">
                <a:latin typeface="Constantia" pitchFamily="18" charset="0"/>
              </a:rPr>
              <a:t>was no CONSUMER PROTECTION  different jurisdictions had their own sets of lending policies</a:t>
            </a: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53400" y="76200"/>
            <a:ext cx="7620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403239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3618" y="457200"/>
            <a:ext cx="7543800" cy="6186309"/>
          </a:xfrm>
          <a:prstGeom prst="rect">
            <a:avLst/>
          </a:prstGeom>
        </p:spPr>
        <p:txBody>
          <a:bodyPr wrap="square">
            <a:spAutoFit/>
          </a:bodyPr>
          <a:lstStyle/>
          <a:p>
            <a:pPr marL="342900" indent="-342900" algn="just">
              <a:buFont typeface="Wingdings" pitchFamily="2" charset="2"/>
              <a:buChar char="Ø"/>
            </a:pPr>
            <a:endParaRPr lang="en-IN" sz="2200" dirty="0" smtClean="0">
              <a:latin typeface="Constantia" pitchFamily="18" charset="0"/>
            </a:endParaRPr>
          </a:p>
          <a:p>
            <a:pPr marL="342900" indent="-342900" algn="just">
              <a:buFont typeface="Wingdings" pitchFamily="2" charset="2"/>
              <a:buChar char="Ø"/>
            </a:pPr>
            <a:r>
              <a:rPr lang="en-IN" sz="2200" dirty="0" smtClean="0">
                <a:latin typeface="Constantia" pitchFamily="18" charset="0"/>
              </a:rPr>
              <a:t>A large part the </a:t>
            </a:r>
            <a:r>
              <a:rPr lang="en-IN" sz="2200" dirty="0">
                <a:latin typeface="Constantia" pitchFamily="18" charset="0"/>
              </a:rPr>
              <a:t>financial crisis </a:t>
            </a:r>
            <a:r>
              <a:rPr lang="en-IN" sz="2200" dirty="0" smtClean="0">
                <a:latin typeface="Constantia" pitchFamily="18" charset="0"/>
              </a:rPr>
              <a:t>was a result of  </a:t>
            </a:r>
            <a:r>
              <a:rPr lang="en-IN" sz="2200" b="1" dirty="0">
                <a:latin typeface="Constantia" pitchFamily="18" charset="0"/>
              </a:rPr>
              <a:t>financial </a:t>
            </a:r>
            <a:r>
              <a:rPr lang="en-IN" sz="2200" b="1" dirty="0" smtClean="0">
                <a:latin typeface="Constantia" pitchFamily="18" charset="0"/>
              </a:rPr>
              <a:t>illiteracy and lack of financial capability. </a:t>
            </a:r>
            <a:r>
              <a:rPr lang="en-IN" sz="2200" dirty="0" smtClean="0">
                <a:latin typeface="Constantia" pitchFamily="18" charset="0"/>
              </a:rPr>
              <a:t>We </a:t>
            </a:r>
            <a:r>
              <a:rPr lang="en-IN" sz="2200" dirty="0">
                <a:latin typeface="Constantia" pitchFamily="18" charset="0"/>
              </a:rPr>
              <a:t>are meeting to ensure that this </a:t>
            </a:r>
            <a:r>
              <a:rPr lang="en-IN" sz="2200" dirty="0" smtClean="0">
                <a:latin typeface="Constantia" pitchFamily="18" charset="0"/>
              </a:rPr>
              <a:t>does not  </a:t>
            </a:r>
            <a:r>
              <a:rPr lang="en-IN" sz="2200" dirty="0">
                <a:latin typeface="Constantia" pitchFamily="18" charset="0"/>
              </a:rPr>
              <a:t>happen again this is the first commitment we must make and pledge ourselves to</a:t>
            </a:r>
            <a:r>
              <a:rPr lang="en-IN" sz="2200" dirty="0" smtClean="0">
                <a:latin typeface="Constantia" pitchFamily="18" charset="0"/>
              </a:rPr>
              <a:t>.</a:t>
            </a:r>
          </a:p>
          <a:p>
            <a:pPr marL="342900" indent="-342900" algn="just">
              <a:buFont typeface="Wingdings" pitchFamily="2" charset="2"/>
              <a:buChar char="Ø"/>
            </a:pPr>
            <a:endParaRPr lang="en-IN" sz="2200" dirty="0" smtClean="0">
              <a:latin typeface="Constantia" pitchFamily="18" charset="0"/>
            </a:endParaRPr>
          </a:p>
          <a:p>
            <a:pPr marL="342900" indent="-342900" algn="just">
              <a:buFont typeface="Wingdings" pitchFamily="2" charset="2"/>
              <a:buChar char="Ø"/>
            </a:pPr>
            <a:r>
              <a:rPr lang="en-IN" sz="2200" dirty="0" smtClean="0">
                <a:latin typeface="Constantia" pitchFamily="18" charset="0"/>
              </a:rPr>
              <a:t>Appropriately </a:t>
            </a:r>
            <a:r>
              <a:rPr lang="en-IN" sz="2200" dirty="0">
                <a:latin typeface="Constantia" pitchFamily="18" charset="0"/>
              </a:rPr>
              <a:t>our introductory session dwelt on developing National Strategies for Financial education </a:t>
            </a:r>
            <a:r>
              <a:rPr lang="en-IN" sz="2200" dirty="0" smtClean="0">
                <a:latin typeface="Constantia" pitchFamily="18" charset="0"/>
              </a:rPr>
              <a:t>OECD/INFE </a:t>
            </a:r>
            <a:r>
              <a:rPr lang="en-IN" sz="2200" dirty="0">
                <a:latin typeface="Constantia" pitchFamily="18" charset="0"/>
              </a:rPr>
              <a:t>principles and practical examples from Asia and the </a:t>
            </a:r>
            <a:r>
              <a:rPr lang="en-IN" sz="2200" dirty="0" smtClean="0">
                <a:latin typeface="Constantia" pitchFamily="18" charset="0"/>
              </a:rPr>
              <a:t>Pacific.</a:t>
            </a:r>
          </a:p>
          <a:p>
            <a:pPr algn="just"/>
            <a:endParaRPr lang="en-IN" sz="2200" dirty="0" smtClean="0">
              <a:latin typeface="Constantia" pitchFamily="18" charset="0"/>
            </a:endParaRPr>
          </a:p>
          <a:p>
            <a:pPr marL="342900" indent="-342900" algn="just">
              <a:buFont typeface="Wingdings" pitchFamily="2" charset="2"/>
              <a:buChar char="Ø"/>
            </a:pPr>
            <a:r>
              <a:rPr lang="en-IN" sz="2200" dirty="0" err="1" smtClean="0">
                <a:latin typeface="Constantia" pitchFamily="18" charset="0"/>
              </a:rPr>
              <a:t>Ms.</a:t>
            </a:r>
            <a:r>
              <a:rPr lang="en-IN" sz="2200" dirty="0" smtClean="0">
                <a:latin typeface="Constantia" pitchFamily="18" charset="0"/>
              </a:rPr>
              <a:t> </a:t>
            </a:r>
            <a:r>
              <a:rPr lang="en-IN" sz="2200" dirty="0" err="1" smtClean="0">
                <a:latin typeface="Constantia" pitchFamily="18" charset="0"/>
              </a:rPr>
              <a:t>Flore</a:t>
            </a:r>
            <a:r>
              <a:rPr lang="en-IN" sz="2200" dirty="0" smtClean="0">
                <a:latin typeface="Constantia" pitchFamily="18" charset="0"/>
              </a:rPr>
              <a:t>-Anne of the  OECD </a:t>
            </a:r>
            <a:r>
              <a:rPr lang="en-IN" sz="2200" dirty="0">
                <a:latin typeface="Constantia" pitchFamily="18" charset="0"/>
              </a:rPr>
              <a:t>set the </a:t>
            </a:r>
            <a:r>
              <a:rPr lang="en-IN" sz="2200" dirty="0" smtClean="0">
                <a:latin typeface="Constantia" pitchFamily="18" charset="0"/>
              </a:rPr>
              <a:t>tone. Country </a:t>
            </a:r>
            <a:r>
              <a:rPr lang="en-IN" sz="2200" dirty="0">
                <a:latin typeface="Constantia" pitchFamily="18" charset="0"/>
              </a:rPr>
              <a:t>experiences were shared by Mr </a:t>
            </a:r>
            <a:r>
              <a:rPr lang="en-IN" sz="2200" dirty="0" err="1" smtClean="0">
                <a:latin typeface="Constantia" pitchFamily="18" charset="0"/>
              </a:rPr>
              <a:t>G.P.Garg</a:t>
            </a:r>
            <a:r>
              <a:rPr lang="en-IN" sz="2200" dirty="0" smtClean="0">
                <a:latin typeface="Constantia" pitchFamily="18" charset="0"/>
              </a:rPr>
              <a:t>, </a:t>
            </a:r>
            <a:r>
              <a:rPr lang="en-IN" sz="2200" dirty="0" err="1" smtClean="0">
                <a:latin typeface="Constantia" pitchFamily="18" charset="0"/>
              </a:rPr>
              <a:t>Mr.</a:t>
            </a:r>
            <a:r>
              <a:rPr lang="en-IN" sz="2200" dirty="0" smtClean="0">
                <a:latin typeface="Constantia" pitchFamily="18" charset="0"/>
              </a:rPr>
              <a:t> </a:t>
            </a:r>
            <a:r>
              <a:rPr lang="en-IN" sz="2200" dirty="0" err="1" smtClean="0">
                <a:latin typeface="Constantia" pitchFamily="18" charset="0"/>
              </a:rPr>
              <a:t>Pungky</a:t>
            </a:r>
            <a:r>
              <a:rPr lang="en-IN" sz="2200" dirty="0" smtClean="0">
                <a:latin typeface="Constantia" pitchFamily="18" charset="0"/>
              </a:rPr>
              <a:t> </a:t>
            </a:r>
            <a:r>
              <a:rPr lang="en-IN" sz="2200" dirty="0" err="1" smtClean="0">
                <a:latin typeface="Constantia" pitchFamily="18" charset="0"/>
              </a:rPr>
              <a:t>Purnomo</a:t>
            </a:r>
            <a:r>
              <a:rPr lang="en-IN" sz="2200" dirty="0" smtClean="0">
                <a:latin typeface="Constantia" pitchFamily="18" charset="0"/>
              </a:rPr>
              <a:t> </a:t>
            </a:r>
            <a:r>
              <a:rPr lang="en-IN" sz="2200" dirty="0">
                <a:latin typeface="Constantia" pitchFamily="18" charset="0"/>
              </a:rPr>
              <a:t>from </a:t>
            </a:r>
            <a:r>
              <a:rPr lang="en-IN" sz="2200" dirty="0" smtClean="0">
                <a:latin typeface="Constantia" pitchFamily="18" charset="0"/>
              </a:rPr>
              <a:t>Indonesia, </a:t>
            </a:r>
            <a:r>
              <a:rPr lang="en-IN" sz="2200" dirty="0">
                <a:latin typeface="Constantia" pitchFamily="18" charset="0"/>
              </a:rPr>
              <a:t>Ryoko Okazaki from Japan </a:t>
            </a:r>
            <a:r>
              <a:rPr lang="en-IN" sz="2200" dirty="0" smtClean="0">
                <a:latin typeface="Constantia" pitchFamily="18" charset="0"/>
              </a:rPr>
              <a:t>shared the South, South East Asian and Asian experiences and as Dr. KCC explained  </a:t>
            </a:r>
            <a:r>
              <a:rPr lang="en-IN" sz="2200" dirty="0">
                <a:latin typeface="Constantia" pitchFamily="18" charset="0"/>
              </a:rPr>
              <a:t>Helena </a:t>
            </a:r>
            <a:r>
              <a:rPr lang="en-IN" sz="2200" dirty="0" err="1">
                <a:latin typeface="Constantia" pitchFamily="18" charset="0"/>
              </a:rPr>
              <a:t>Kolmanova</a:t>
            </a:r>
            <a:r>
              <a:rPr lang="en-IN" sz="2200" dirty="0">
                <a:latin typeface="Constantia" pitchFamily="18" charset="0"/>
              </a:rPr>
              <a:t>  </a:t>
            </a:r>
            <a:r>
              <a:rPr lang="en-IN" sz="2200" dirty="0" smtClean="0">
                <a:latin typeface="Constantia" pitchFamily="18" charset="0"/>
              </a:rPr>
              <a:t>balanced the picture through  </a:t>
            </a:r>
            <a:r>
              <a:rPr lang="en-IN" sz="2200" dirty="0">
                <a:latin typeface="Constantia" pitchFamily="18" charset="0"/>
              </a:rPr>
              <a:t>the European </a:t>
            </a:r>
            <a:r>
              <a:rPr lang="en-IN" sz="2200" dirty="0" smtClean="0">
                <a:latin typeface="Constantia" pitchFamily="18" charset="0"/>
              </a:rPr>
              <a:t>perspective.</a:t>
            </a:r>
            <a:endParaRPr lang="en-IN" sz="2200" dirty="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53400" y="76200"/>
            <a:ext cx="7620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2671425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762000"/>
            <a:ext cx="7315200" cy="5909310"/>
          </a:xfrm>
          <a:prstGeom prst="rect">
            <a:avLst/>
          </a:prstGeom>
        </p:spPr>
        <p:txBody>
          <a:bodyPr wrap="square">
            <a:spAutoFit/>
          </a:bodyPr>
          <a:lstStyle/>
          <a:p>
            <a:pPr marL="342900" indent="-342900" algn="just">
              <a:buFont typeface="Wingdings" pitchFamily="2" charset="2"/>
              <a:buChar char="Ø"/>
            </a:pPr>
            <a:r>
              <a:rPr lang="en-IN" sz="2200" i="1" dirty="0">
                <a:solidFill>
                  <a:schemeClr val="tx2">
                    <a:lumMod val="60000"/>
                    <a:lumOff val="40000"/>
                  </a:schemeClr>
                </a:solidFill>
                <a:latin typeface="Constantia" pitchFamily="18" charset="0"/>
              </a:rPr>
              <a:t>It is a truism that whatever gets measured gets done that statistics and empirical experience alone </a:t>
            </a:r>
            <a:r>
              <a:rPr lang="en-IN" sz="2200" i="1" dirty="0" smtClean="0">
                <a:solidFill>
                  <a:schemeClr val="tx2">
                    <a:lumMod val="60000"/>
                    <a:lumOff val="40000"/>
                  </a:schemeClr>
                </a:solidFill>
                <a:latin typeface="Constantia" pitchFamily="18" charset="0"/>
              </a:rPr>
              <a:t>hold </a:t>
            </a:r>
            <a:r>
              <a:rPr lang="en-IN" sz="2200" i="1" dirty="0">
                <a:solidFill>
                  <a:schemeClr val="tx2">
                    <a:lumMod val="60000"/>
                    <a:lumOff val="40000"/>
                  </a:schemeClr>
                </a:solidFill>
                <a:latin typeface="Constantia" pitchFamily="18" charset="0"/>
              </a:rPr>
              <a:t>certitudes the rest are platitudes </a:t>
            </a:r>
            <a:r>
              <a:rPr lang="en-IN" sz="2200" dirty="0">
                <a:latin typeface="Constantia" pitchFamily="18" charset="0"/>
              </a:rPr>
              <a:t>so fittingly </a:t>
            </a:r>
            <a:r>
              <a:rPr lang="en-IN" sz="2200" dirty="0" smtClean="0">
                <a:latin typeface="Constantia" pitchFamily="18" charset="0"/>
              </a:rPr>
              <a:t>Dr. Urjit Patel </a:t>
            </a:r>
            <a:r>
              <a:rPr lang="en-IN" sz="2200" dirty="0">
                <a:latin typeface="Constantia" pitchFamily="18" charset="0"/>
              </a:rPr>
              <a:t>capably steered the session on </a:t>
            </a:r>
            <a:r>
              <a:rPr lang="en-IN" sz="2200" dirty="0" smtClean="0">
                <a:latin typeface="Constantia" pitchFamily="18" charset="0"/>
              </a:rPr>
              <a:t>developing </a:t>
            </a:r>
            <a:r>
              <a:rPr lang="en-IN" sz="2200" dirty="0">
                <a:latin typeface="Constantia" pitchFamily="18" charset="0"/>
              </a:rPr>
              <a:t>surveys to measure Financial literacy and </a:t>
            </a:r>
            <a:r>
              <a:rPr lang="en-IN" sz="2200" dirty="0" smtClean="0">
                <a:latin typeface="Constantia" pitchFamily="18" charset="0"/>
              </a:rPr>
              <a:t>Capability.</a:t>
            </a:r>
            <a:r>
              <a:rPr lang="en-IN" sz="2400" dirty="0">
                <a:latin typeface="Constantia" pitchFamily="18" charset="0"/>
              </a:rPr>
              <a:t> Surveys as a diagnostic tool can inform policy.</a:t>
            </a:r>
            <a:endParaRPr lang="en-IN" sz="2200" dirty="0" smtClean="0">
              <a:latin typeface="Constantia" pitchFamily="18" charset="0"/>
            </a:endParaRPr>
          </a:p>
          <a:p>
            <a:pPr algn="just"/>
            <a:endParaRPr lang="en-IN" sz="2200" dirty="0" smtClean="0">
              <a:latin typeface="Constantia" pitchFamily="18" charset="0"/>
            </a:endParaRPr>
          </a:p>
          <a:p>
            <a:pPr marL="342900" indent="-342900" algn="just">
              <a:buFont typeface="Wingdings" pitchFamily="2" charset="2"/>
              <a:buChar char="Ø"/>
            </a:pPr>
            <a:r>
              <a:rPr lang="en-IN" sz="2200" dirty="0" smtClean="0">
                <a:latin typeface="Constantia" pitchFamily="18" charset="0"/>
              </a:rPr>
              <a:t> </a:t>
            </a:r>
            <a:r>
              <a:rPr lang="en-IN" sz="2200" dirty="0">
                <a:latin typeface="Constantia" pitchFamily="18" charset="0"/>
              </a:rPr>
              <a:t>Valeria </a:t>
            </a:r>
            <a:r>
              <a:rPr lang="en-IN" sz="2200" dirty="0" err="1" smtClean="0">
                <a:latin typeface="Constantia" pitchFamily="18" charset="0"/>
              </a:rPr>
              <a:t>Perotti</a:t>
            </a:r>
            <a:r>
              <a:rPr lang="en-IN" sz="2200" dirty="0" smtClean="0">
                <a:latin typeface="Constantia" pitchFamily="18" charset="0"/>
              </a:rPr>
              <a:t>, </a:t>
            </a:r>
            <a:r>
              <a:rPr lang="en-IN" sz="2200" dirty="0">
                <a:latin typeface="Constantia" pitchFamily="18" charset="0"/>
              </a:rPr>
              <a:t>social protection specialist of the World </a:t>
            </a:r>
            <a:r>
              <a:rPr lang="en-IN" sz="2200" dirty="0" smtClean="0">
                <a:latin typeface="Constantia" pitchFamily="18" charset="0"/>
              </a:rPr>
              <a:t>Bank spoke on </a:t>
            </a:r>
            <a:r>
              <a:rPr lang="en-IN" sz="2200" dirty="0">
                <a:latin typeface="Constantia" pitchFamily="18" charset="0"/>
              </a:rPr>
              <a:t>Measuring Financial Capability in Low and Middle Income </a:t>
            </a:r>
            <a:r>
              <a:rPr lang="en-IN" sz="2200" dirty="0" smtClean="0">
                <a:latin typeface="Constantia" pitchFamily="18" charset="0"/>
              </a:rPr>
              <a:t>settings and </a:t>
            </a:r>
            <a:r>
              <a:rPr lang="en-IN" sz="2200" dirty="0">
                <a:latin typeface="Constantia" pitchFamily="18" charset="0"/>
              </a:rPr>
              <a:t>Adele Atkinson competently walked us through International </a:t>
            </a:r>
            <a:r>
              <a:rPr lang="en-IN" sz="2200" dirty="0" smtClean="0">
                <a:latin typeface="Constantia" pitchFamily="18" charset="0"/>
              </a:rPr>
              <a:t>Comparative </a:t>
            </a:r>
            <a:r>
              <a:rPr lang="en-IN" sz="2200" dirty="0">
                <a:latin typeface="Constantia" pitchFamily="18" charset="0"/>
              </a:rPr>
              <a:t>measures of Financial literacy and evidence from the OECD/INFE </a:t>
            </a:r>
            <a:r>
              <a:rPr lang="en-IN" sz="2200" dirty="0" smtClean="0">
                <a:latin typeface="Constantia" pitchFamily="18" charset="0"/>
              </a:rPr>
              <a:t>Measurement pilot.</a:t>
            </a:r>
          </a:p>
          <a:p>
            <a:pPr algn="just"/>
            <a:endParaRPr lang="en-IN" sz="2200" dirty="0" smtClean="0">
              <a:latin typeface="Constantia" pitchFamily="18" charset="0"/>
            </a:endParaRPr>
          </a:p>
          <a:p>
            <a:pPr marL="342900" indent="-342900" algn="just">
              <a:buFont typeface="Wingdings" pitchFamily="2" charset="2"/>
              <a:buChar char="Ø"/>
            </a:pPr>
            <a:r>
              <a:rPr lang="en-IN" sz="2200" dirty="0" smtClean="0">
                <a:latin typeface="Constantia" pitchFamily="18" charset="0"/>
              </a:rPr>
              <a:t>Douglas Randall of the World Bank expounded </a:t>
            </a:r>
            <a:r>
              <a:rPr lang="en-IN" sz="2200" dirty="0">
                <a:latin typeface="Constantia" pitchFamily="18" charset="0"/>
              </a:rPr>
              <a:t>on the FINDEX in which several of our countries have participated</a:t>
            </a:r>
            <a:r>
              <a:rPr lang="en-IN" sz="2200" dirty="0" smtClean="0">
                <a:latin typeface="Constantia" pitchFamily="18" charset="0"/>
              </a:rPr>
              <a:t>.</a:t>
            </a:r>
            <a:endParaRPr lang="en-IN" sz="2200" dirty="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53400" y="76200"/>
            <a:ext cx="7620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2602908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304800"/>
            <a:ext cx="7620000" cy="6555641"/>
          </a:xfrm>
          <a:prstGeom prst="rect">
            <a:avLst/>
          </a:prstGeom>
        </p:spPr>
        <p:txBody>
          <a:bodyPr wrap="square">
            <a:spAutoFit/>
          </a:bodyPr>
          <a:lstStyle/>
          <a:p>
            <a:pPr marL="285750" indent="-285750" algn="just">
              <a:buFont typeface="Wingdings" pitchFamily="2" charset="2"/>
              <a:buChar char="Ø"/>
            </a:pPr>
            <a:r>
              <a:rPr lang="en-IN" sz="2000" dirty="0" smtClean="0">
                <a:latin typeface="Constantia" pitchFamily="18" charset="0"/>
              </a:rPr>
              <a:t>The </a:t>
            </a:r>
            <a:r>
              <a:rPr lang="en-IN" sz="2000" dirty="0">
                <a:latin typeface="Constantia" pitchFamily="18" charset="0"/>
              </a:rPr>
              <a:t>third fascinating session was on financial literacy and financial inclusion Findings and experience from - Asia and the Pacific region</a:t>
            </a:r>
            <a:r>
              <a:rPr lang="en-IN" sz="2000" dirty="0" smtClean="0">
                <a:latin typeface="Constantia" pitchFamily="18" charset="0"/>
              </a:rPr>
              <a:t>.</a:t>
            </a:r>
          </a:p>
          <a:p>
            <a:pPr marL="285750" indent="-285750" algn="just">
              <a:buFont typeface="Wingdings" pitchFamily="2" charset="2"/>
              <a:buChar char="Ø"/>
            </a:pPr>
            <a:endParaRPr lang="en-IN" sz="2000" dirty="0" smtClean="0">
              <a:latin typeface="Constantia" pitchFamily="18" charset="0"/>
            </a:endParaRPr>
          </a:p>
          <a:p>
            <a:pPr marL="285750" indent="-285750" algn="just">
              <a:buFont typeface="Wingdings" pitchFamily="2" charset="2"/>
              <a:buChar char="Ø"/>
            </a:pPr>
            <a:r>
              <a:rPr lang="en-IN" sz="2000" dirty="0" err="1" smtClean="0">
                <a:latin typeface="Constantia" pitchFamily="18" charset="0"/>
              </a:rPr>
              <a:t>Flore</a:t>
            </a:r>
            <a:r>
              <a:rPr lang="en-IN" sz="2000" dirty="0" smtClean="0">
                <a:latin typeface="Constantia" pitchFamily="18" charset="0"/>
              </a:rPr>
              <a:t> </a:t>
            </a:r>
            <a:r>
              <a:rPr lang="en-IN" sz="2000" dirty="0">
                <a:latin typeface="Constantia" pitchFamily="18" charset="0"/>
              </a:rPr>
              <a:t>Anne Messy OECD capably moderated the session </a:t>
            </a:r>
            <a:r>
              <a:rPr lang="en-IN" sz="2000" dirty="0" smtClean="0">
                <a:latin typeface="Constantia" pitchFamily="18" charset="0"/>
              </a:rPr>
              <a:t>where </a:t>
            </a:r>
            <a:r>
              <a:rPr lang="en-IN" sz="2000" dirty="0">
                <a:latin typeface="Constantia" pitchFamily="18" charset="0"/>
              </a:rPr>
              <a:t>Ryoko </a:t>
            </a:r>
            <a:r>
              <a:rPr lang="en-IN" sz="2000" dirty="0" smtClean="0">
                <a:latin typeface="Constantia" pitchFamily="18" charset="0"/>
              </a:rPr>
              <a:t>Okazaki, </a:t>
            </a:r>
            <a:r>
              <a:rPr lang="en-IN" sz="2000" dirty="0">
                <a:latin typeface="Constantia" pitchFamily="18" charset="0"/>
              </a:rPr>
              <a:t>Director head of Promotion of Financial Education Group Central Bank of Japan Ms </a:t>
            </a:r>
            <a:r>
              <a:rPr lang="en-IN" sz="2000" dirty="0" err="1">
                <a:latin typeface="Constantia" pitchFamily="18" charset="0"/>
              </a:rPr>
              <a:t>Rufina</a:t>
            </a:r>
            <a:r>
              <a:rPr lang="en-IN" sz="2000" dirty="0">
                <a:latin typeface="Constantia" pitchFamily="18" charset="0"/>
              </a:rPr>
              <a:t> </a:t>
            </a:r>
            <a:r>
              <a:rPr lang="en-IN" sz="2000" dirty="0" smtClean="0">
                <a:latin typeface="Constantia" pitchFamily="18" charset="0"/>
              </a:rPr>
              <a:t>Peter, </a:t>
            </a:r>
            <a:r>
              <a:rPr lang="en-IN" sz="2000" dirty="0">
                <a:latin typeface="Constantia" pitchFamily="18" charset="0"/>
              </a:rPr>
              <a:t>Senior research officer Papua New Guinea made her presentation </a:t>
            </a:r>
            <a:r>
              <a:rPr lang="en-IN" sz="2000" dirty="0" smtClean="0">
                <a:latin typeface="Constantia" pitchFamily="18" charset="0"/>
              </a:rPr>
              <a:t>.</a:t>
            </a:r>
          </a:p>
          <a:p>
            <a:pPr algn="just"/>
            <a:endParaRPr lang="en-IN" sz="2000" dirty="0" smtClean="0">
              <a:latin typeface="Constantia" pitchFamily="18" charset="0"/>
            </a:endParaRPr>
          </a:p>
          <a:p>
            <a:pPr marL="285750" indent="-285750" algn="just">
              <a:buFont typeface="Wingdings" pitchFamily="2" charset="2"/>
              <a:buChar char="Ø"/>
            </a:pPr>
            <a:r>
              <a:rPr lang="en-IN" sz="2000" dirty="0" smtClean="0">
                <a:latin typeface="Constantia" pitchFamily="18" charset="0"/>
              </a:rPr>
              <a:t>She </a:t>
            </a:r>
            <a:r>
              <a:rPr lang="en-IN" sz="2000" dirty="0">
                <a:latin typeface="Constantia" pitchFamily="18" charset="0"/>
              </a:rPr>
              <a:t>explained how difficult it was to run the questionnaire in two </a:t>
            </a:r>
            <a:r>
              <a:rPr lang="en-IN" sz="2000" dirty="0" smtClean="0">
                <a:latin typeface="Constantia" pitchFamily="18" charset="0"/>
              </a:rPr>
              <a:t>languages </a:t>
            </a:r>
            <a:r>
              <a:rPr lang="en-IN" sz="2000" dirty="0" err="1" smtClean="0">
                <a:latin typeface="Constantia" pitchFamily="18" charset="0"/>
              </a:rPr>
              <a:t>Tok</a:t>
            </a:r>
            <a:r>
              <a:rPr lang="en-IN" sz="2000" dirty="0" smtClean="0">
                <a:latin typeface="Constantia" pitchFamily="18" charset="0"/>
              </a:rPr>
              <a:t> </a:t>
            </a:r>
            <a:r>
              <a:rPr lang="en-IN" sz="2000" dirty="0" err="1" smtClean="0">
                <a:latin typeface="Constantia" pitchFamily="18" charset="0"/>
              </a:rPr>
              <a:t>Pisin</a:t>
            </a:r>
            <a:r>
              <a:rPr lang="en-IN" sz="2000" dirty="0" smtClean="0">
                <a:latin typeface="Constantia" pitchFamily="18" charset="0"/>
              </a:rPr>
              <a:t> and </a:t>
            </a:r>
            <a:r>
              <a:rPr lang="en-IN" sz="2000" dirty="0" err="1" smtClean="0">
                <a:latin typeface="Constantia" pitchFamily="18" charset="0"/>
              </a:rPr>
              <a:t>Hirin</a:t>
            </a:r>
            <a:r>
              <a:rPr lang="en-IN" sz="2000" dirty="0" smtClean="0">
                <a:latin typeface="Constantia" pitchFamily="18" charset="0"/>
              </a:rPr>
              <a:t> </a:t>
            </a:r>
            <a:r>
              <a:rPr lang="en-IN" sz="2000" dirty="0" err="1" smtClean="0">
                <a:latin typeface="Constantia" pitchFamily="18" charset="0"/>
              </a:rPr>
              <a:t>Motu</a:t>
            </a:r>
            <a:r>
              <a:rPr lang="en-IN" sz="2000" dirty="0" smtClean="0">
                <a:latin typeface="Constantia" pitchFamily="18" charset="0"/>
              </a:rPr>
              <a:t> in Papua New Guinea </a:t>
            </a:r>
            <a:r>
              <a:rPr lang="en-IN" sz="2000" dirty="0">
                <a:latin typeface="Constantia" pitchFamily="18" charset="0"/>
              </a:rPr>
              <a:t>imagine how </a:t>
            </a:r>
            <a:r>
              <a:rPr lang="en-IN" sz="2000" dirty="0" smtClean="0">
                <a:latin typeface="Constantia" pitchFamily="18" charset="0"/>
              </a:rPr>
              <a:t>in India we </a:t>
            </a:r>
            <a:r>
              <a:rPr lang="en-IN" sz="2000" dirty="0">
                <a:latin typeface="Constantia" pitchFamily="18" charset="0"/>
              </a:rPr>
              <a:t>manage with 22 official languages and 398 living languages the mind boggles but we need to do </a:t>
            </a:r>
            <a:r>
              <a:rPr lang="en-IN" sz="2000" dirty="0" smtClean="0">
                <a:latin typeface="Constantia" pitchFamily="18" charset="0"/>
              </a:rPr>
              <a:t>this. The </a:t>
            </a:r>
            <a:r>
              <a:rPr lang="en-IN" sz="2000" dirty="0">
                <a:latin typeface="Constantia" pitchFamily="18" charset="0"/>
              </a:rPr>
              <a:t>last engaging presentation of the day was from </a:t>
            </a:r>
            <a:r>
              <a:rPr lang="en-IN" sz="2000" dirty="0" err="1" smtClean="0">
                <a:latin typeface="Constantia" pitchFamily="18" charset="0"/>
              </a:rPr>
              <a:t>Temitayo</a:t>
            </a:r>
            <a:r>
              <a:rPr lang="en-IN" sz="2000" dirty="0" smtClean="0">
                <a:latin typeface="Constantia" pitchFamily="18" charset="0"/>
              </a:rPr>
              <a:t> </a:t>
            </a:r>
            <a:r>
              <a:rPr lang="en-IN" sz="2000" dirty="0">
                <a:latin typeface="Constantia" pitchFamily="18" charset="0"/>
              </a:rPr>
              <a:t> </a:t>
            </a:r>
            <a:r>
              <a:rPr lang="en-IN" sz="2000" dirty="0" err="1" smtClean="0">
                <a:latin typeface="Constantia" pitchFamily="18" charset="0"/>
              </a:rPr>
              <a:t>Adebiyi</a:t>
            </a:r>
            <a:r>
              <a:rPr lang="en-IN" sz="2000" dirty="0" smtClean="0">
                <a:latin typeface="Constantia" pitchFamily="18" charset="0"/>
              </a:rPr>
              <a:t>, Principal </a:t>
            </a:r>
            <a:r>
              <a:rPr lang="en-IN" sz="2000" dirty="0">
                <a:latin typeface="Constantia" pitchFamily="18" charset="0"/>
              </a:rPr>
              <a:t>Statistics officer National Statistics </a:t>
            </a:r>
            <a:r>
              <a:rPr lang="en-IN" sz="2000" dirty="0" smtClean="0">
                <a:latin typeface="Constantia" pitchFamily="18" charset="0"/>
              </a:rPr>
              <a:t>office, </a:t>
            </a:r>
            <a:r>
              <a:rPr lang="en-IN" sz="2000" dirty="0">
                <a:latin typeface="Constantia" pitchFamily="18" charset="0"/>
              </a:rPr>
              <a:t>Nigeria</a:t>
            </a:r>
            <a:r>
              <a:rPr lang="en-IN" sz="2000" dirty="0" smtClean="0">
                <a:latin typeface="Constantia" pitchFamily="18" charset="0"/>
              </a:rPr>
              <a:t>.</a:t>
            </a:r>
          </a:p>
          <a:p>
            <a:pPr algn="just"/>
            <a:endParaRPr lang="en-IN" sz="2000" dirty="0" smtClean="0">
              <a:latin typeface="Constantia" pitchFamily="18" charset="0"/>
            </a:endParaRPr>
          </a:p>
          <a:p>
            <a:pPr marL="285750" indent="-285750" algn="just">
              <a:buFont typeface="Wingdings" pitchFamily="2" charset="2"/>
              <a:buChar char="Ø"/>
            </a:pPr>
            <a:r>
              <a:rPr lang="en-IN" sz="2000" dirty="0">
                <a:latin typeface="Constantia" pitchFamily="18" charset="0"/>
              </a:rPr>
              <a:t>T</a:t>
            </a:r>
            <a:r>
              <a:rPr lang="en-IN" sz="2000" dirty="0" smtClean="0">
                <a:latin typeface="Constantia" pitchFamily="18" charset="0"/>
              </a:rPr>
              <a:t>his </a:t>
            </a:r>
            <a:r>
              <a:rPr lang="en-IN" sz="2000" dirty="0">
                <a:latin typeface="Constantia" pitchFamily="18" charset="0"/>
              </a:rPr>
              <a:t>morning we have had a series of hands on sessions Richard </a:t>
            </a:r>
            <a:r>
              <a:rPr lang="en-IN" sz="2000" dirty="0" err="1">
                <a:latin typeface="Constantia" pitchFamily="18" charset="0"/>
              </a:rPr>
              <a:t>Hinz</a:t>
            </a:r>
            <a:r>
              <a:rPr lang="en-IN" sz="2000" dirty="0">
                <a:latin typeface="Constantia" pitchFamily="18" charset="0"/>
              </a:rPr>
              <a:t> and </a:t>
            </a:r>
            <a:r>
              <a:rPr lang="en-IN" sz="2000" dirty="0" err="1">
                <a:latin typeface="Constantia" pitchFamily="18" charset="0"/>
              </a:rPr>
              <a:t>Flore</a:t>
            </a:r>
            <a:r>
              <a:rPr lang="en-IN" sz="2000" dirty="0">
                <a:latin typeface="Constantia" pitchFamily="18" charset="0"/>
              </a:rPr>
              <a:t> Anne Messy provided us a valuable and insightful Introduction to the program Knowledge products and website of the Financial Literacy and Education </a:t>
            </a:r>
            <a:r>
              <a:rPr lang="en-IN" sz="2000" dirty="0" smtClean="0">
                <a:latin typeface="Constantia" pitchFamily="18" charset="0"/>
              </a:rPr>
              <a:t>Trust fund.</a:t>
            </a:r>
            <a:endParaRPr lang="en-IN" sz="2000" dirty="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53400" y="76200"/>
            <a:ext cx="7620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6741940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228600"/>
            <a:ext cx="7924800" cy="6232475"/>
          </a:xfrm>
          <a:prstGeom prst="rect">
            <a:avLst/>
          </a:prstGeom>
        </p:spPr>
        <p:txBody>
          <a:bodyPr wrap="square">
            <a:spAutoFit/>
          </a:bodyPr>
          <a:lstStyle/>
          <a:p>
            <a:pPr marL="285750" indent="-285750" algn="just">
              <a:buFont typeface="Wingdings" pitchFamily="2" charset="2"/>
              <a:buChar char="Ø"/>
            </a:pPr>
            <a:endParaRPr lang="en-IN" sz="1900" dirty="0" smtClean="0">
              <a:latin typeface="Constantia" pitchFamily="18" charset="0"/>
            </a:endParaRPr>
          </a:p>
          <a:p>
            <a:pPr marL="285750" indent="-285750" algn="just">
              <a:buFont typeface="Wingdings" pitchFamily="2" charset="2"/>
              <a:buChar char="Ø"/>
            </a:pPr>
            <a:endParaRPr lang="en-IN" sz="1900" dirty="0" smtClean="0">
              <a:latin typeface="Constantia" pitchFamily="18" charset="0"/>
            </a:endParaRPr>
          </a:p>
          <a:p>
            <a:pPr marL="285750" indent="-285750" algn="just">
              <a:buFont typeface="Wingdings" pitchFamily="2" charset="2"/>
              <a:buChar char="Ø"/>
            </a:pPr>
            <a:endParaRPr lang="en-IN" sz="1900" dirty="0">
              <a:latin typeface="Constantia" pitchFamily="18" charset="0"/>
            </a:endParaRPr>
          </a:p>
          <a:p>
            <a:pPr marL="285750" indent="-285750" algn="just">
              <a:buFont typeface="Wingdings" pitchFamily="2" charset="2"/>
              <a:buChar char="Ø"/>
            </a:pPr>
            <a:r>
              <a:rPr lang="en-IN" sz="1900" dirty="0" smtClean="0">
                <a:latin typeface="Constantia" pitchFamily="18" charset="0"/>
              </a:rPr>
              <a:t>There </a:t>
            </a:r>
            <a:r>
              <a:rPr lang="en-IN" sz="1900" dirty="0">
                <a:latin typeface="Constantia" pitchFamily="18" charset="0"/>
              </a:rPr>
              <a:t>is currently limited evidence and little consensus on the types of programs </a:t>
            </a:r>
            <a:r>
              <a:rPr lang="en-IN" sz="1900" dirty="0" smtClean="0">
                <a:latin typeface="Constantia" pitchFamily="18" charset="0"/>
              </a:rPr>
              <a:t>which are </a:t>
            </a:r>
            <a:r>
              <a:rPr lang="en-IN" sz="1900" dirty="0">
                <a:latin typeface="Constantia" pitchFamily="18" charset="0"/>
              </a:rPr>
              <a:t>effective in raising the capacity for and level of financial capability</a:t>
            </a:r>
            <a:r>
              <a:rPr lang="en-IN" sz="1900" dirty="0" smtClean="0">
                <a:latin typeface="Constantia" pitchFamily="18" charset="0"/>
              </a:rPr>
              <a:t>.</a:t>
            </a:r>
          </a:p>
          <a:p>
            <a:pPr marL="285750" indent="-285750" algn="just">
              <a:buFont typeface="Wingdings" pitchFamily="2" charset="2"/>
              <a:buChar char="Ø"/>
            </a:pPr>
            <a:endParaRPr lang="en-IN" sz="1900" dirty="0" smtClean="0">
              <a:latin typeface="Constantia" pitchFamily="18" charset="0"/>
            </a:endParaRPr>
          </a:p>
          <a:p>
            <a:pPr marL="285750" indent="-285750" algn="just">
              <a:buFont typeface="Wingdings" pitchFamily="2" charset="2"/>
              <a:buChar char="Ø"/>
            </a:pPr>
            <a:r>
              <a:rPr lang="en-IN" sz="1900" dirty="0" smtClean="0">
                <a:latin typeface="Constantia" pitchFamily="18" charset="0"/>
              </a:rPr>
              <a:t>Effective </a:t>
            </a:r>
            <a:r>
              <a:rPr lang="en-IN" sz="1900" dirty="0">
                <a:latin typeface="Constantia" pitchFamily="18" charset="0"/>
              </a:rPr>
              <a:t>impact evaluation is essential but often serves as a </a:t>
            </a:r>
            <a:r>
              <a:rPr lang="en-IN" sz="1900" dirty="0" smtClean="0">
                <a:latin typeface="Constantia" pitchFamily="18" charset="0"/>
              </a:rPr>
              <a:t>forgotten </a:t>
            </a:r>
            <a:r>
              <a:rPr lang="en-IN" sz="1900" dirty="0">
                <a:latin typeface="Constantia" pitchFamily="18" charset="0"/>
              </a:rPr>
              <a:t>half in this context the presentations made by Richard </a:t>
            </a:r>
            <a:r>
              <a:rPr lang="en-IN" sz="1900" dirty="0" err="1" smtClean="0">
                <a:latin typeface="Constantia" pitchFamily="18" charset="0"/>
              </a:rPr>
              <a:t>Hinz</a:t>
            </a:r>
            <a:r>
              <a:rPr lang="en-IN" sz="1900" dirty="0" smtClean="0">
                <a:latin typeface="Constantia" pitchFamily="18" charset="0"/>
              </a:rPr>
              <a:t>, </a:t>
            </a:r>
            <a:r>
              <a:rPr lang="en-IN" sz="1900" dirty="0">
                <a:latin typeface="Constantia" pitchFamily="18" charset="0"/>
              </a:rPr>
              <a:t>Trust Fund Program Manager </a:t>
            </a:r>
            <a:r>
              <a:rPr lang="en-IN" sz="1900" dirty="0" smtClean="0">
                <a:latin typeface="Constantia" pitchFamily="18" charset="0"/>
              </a:rPr>
              <a:t>,World </a:t>
            </a:r>
            <a:r>
              <a:rPr lang="en-IN" sz="1900" dirty="0">
                <a:latin typeface="Constantia" pitchFamily="18" charset="0"/>
              </a:rPr>
              <a:t>Bank OECD High level Principles for evaluation of financial education programs </a:t>
            </a:r>
            <a:r>
              <a:rPr lang="en-IN" sz="1900" dirty="0" smtClean="0">
                <a:latin typeface="Constantia" pitchFamily="18" charset="0"/>
              </a:rPr>
              <a:t>were particularly valuable.</a:t>
            </a:r>
          </a:p>
          <a:p>
            <a:pPr marL="285750" indent="-285750" algn="just">
              <a:buFont typeface="Wingdings" pitchFamily="2" charset="2"/>
              <a:buChar char="Ø"/>
            </a:pPr>
            <a:endParaRPr lang="en-IN" sz="1900" dirty="0" smtClean="0">
              <a:latin typeface="Constantia" pitchFamily="18" charset="0"/>
            </a:endParaRPr>
          </a:p>
          <a:p>
            <a:pPr marL="285750" indent="-285750" algn="just">
              <a:buFont typeface="Wingdings" pitchFamily="2" charset="2"/>
              <a:buChar char="Ø"/>
            </a:pPr>
            <a:r>
              <a:rPr lang="en-IN" sz="1900" dirty="0" smtClean="0">
                <a:latin typeface="Constantia" pitchFamily="18" charset="0"/>
              </a:rPr>
              <a:t>Adele </a:t>
            </a:r>
            <a:r>
              <a:rPr lang="en-IN" sz="1900" dirty="0">
                <a:latin typeface="Constantia" pitchFamily="18" charset="0"/>
              </a:rPr>
              <a:t>Atkinson Policy analyst of the OECD presented the OECD High Level Principles for the evaluation of financial education programs and Joanne </a:t>
            </a:r>
            <a:r>
              <a:rPr lang="en-IN" sz="1900" dirty="0" err="1">
                <a:latin typeface="Constantia" pitchFamily="18" charset="0"/>
              </a:rPr>
              <a:t>Yoong</a:t>
            </a:r>
            <a:r>
              <a:rPr lang="en-IN" sz="1900" dirty="0">
                <a:latin typeface="Constantia" pitchFamily="18" charset="0"/>
              </a:rPr>
              <a:t> from the National University of Singapore presented a toolkit for evaluation of financial capability Programs in Middle and Low Income countries</a:t>
            </a:r>
            <a:r>
              <a:rPr lang="en-IN" sz="1900" dirty="0" smtClean="0">
                <a:latin typeface="Constantia" pitchFamily="18" charset="0"/>
              </a:rPr>
              <a:t>.</a:t>
            </a:r>
          </a:p>
          <a:p>
            <a:pPr algn="just"/>
            <a:endParaRPr lang="en-IN" sz="1900" dirty="0" smtClean="0">
              <a:latin typeface="Constantia" pitchFamily="18" charset="0"/>
            </a:endParaRPr>
          </a:p>
          <a:p>
            <a:pPr marL="285750" indent="-285750" algn="just">
              <a:buFont typeface="Wingdings" pitchFamily="2" charset="2"/>
              <a:buChar char="Ø"/>
            </a:pPr>
            <a:r>
              <a:rPr lang="en-IN" sz="1900" dirty="0" smtClean="0">
                <a:latin typeface="Constantia" pitchFamily="18" charset="0"/>
              </a:rPr>
              <a:t>This </a:t>
            </a:r>
            <a:r>
              <a:rPr lang="en-IN" sz="1900" dirty="0">
                <a:latin typeface="Constantia" pitchFamily="18" charset="0"/>
              </a:rPr>
              <a:t>was followed by the session on Youth Developing financial skills and Competencies OECD </a:t>
            </a:r>
            <a:r>
              <a:rPr lang="en-IN" sz="1900" dirty="0" smtClean="0">
                <a:latin typeface="Constantia" pitchFamily="18" charset="0"/>
              </a:rPr>
              <a:t>/INFE </a:t>
            </a:r>
            <a:r>
              <a:rPr lang="en-IN" sz="1900" dirty="0">
                <a:latin typeface="Constantia" pitchFamily="18" charset="0"/>
              </a:rPr>
              <a:t>guidelines on Financial Education in schools and PISA financial literacy. </a:t>
            </a:r>
            <a:endParaRPr lang="en-IN" sz="1900" dirty="0" smtClean="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229600" y="76200"/>
            <a:ext cx="6858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8598963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609600"/>
            <a:ext cx="7620000" cy="5940088"/>
          </a:xfrm>
          <a:prstGeom prst="rect">
            <a:avLst/>
          </a:prstGeom>
        </p:spPr>
        <p:txBody>
          <a:bodyPr wrap="square">
            <a:spAutoFit/>
          </a:bodyPr>
          <a:lstStyle/>
          <a:p>
            <a:pPr marL="285750" indent="-285750" algn="just">
              <a:buFont typeface="Wingdings" pitchFamily="2" charset="2"/>
              <a:buChar char="Ø"/>
            </a:pPr>
            <a:r>
              <a:rPr lang="en-IN" sz="2000" dirty="0">
                <a:latin typeface="Constantia" pitchFamily="18" charset="0"/>
              </a:rPr>
              <a:t>Financial education in schools, innovative tools, examples and evaluation </a:t>
            </a:r>
            <a:r>
              <a:rPr lang="en-IN" sz="2000" dirty="0" smtClean="0">
                <a:latin typeface="Constantia" pitchFamily="18" charset="0"/>
              </a:rPr>
              <a:t>findings was </a:t>
            </a:r>
            <a:r>
              <a:rPr lang="en-IN" sz="2000" dirty="0">
                <a:latin typeface="Constantia" pitchFamily="18" charset="0"/>
              </a:rPr>
              <a:t>presented by Ms Amara </a:t>
            </a:r>
            <a:r>
              <a:rPr lang="en-IN" sz="2000" dirty="0" err="1">
                <a:latin typeface="Constantia" pitchFamily="18" charset="0"/>
              </a:rPr>
              <a:t>Sriphayak</a:t>
            </a:r>
            <a:r>
              <a:rPr lang="en-IN" sz="2000" dirty="0">
                <a:latin typeface="Constantia" pitchFamily="18" charset="0"/>
              </a:rPr>
              <a:t> ,Bank of Thailand</a:t>
            </a:r>
            <a:r>
              <a:rPr lang="en-IN" sz="2000" dirty="0" smtClean="0">
                <a:latin typeface="Constantia" pitchFamily="18" charset="0"/>
              </a:rPr>
              <a:t>, </a:t>
            </a:r>
            <a:r>
              <a:rPr lang="en-IN" sz="2000" dirty="0" err="1" smtClean="0">
                <a:latin typeface="Constantia" pitchFamily="18" charset="0"/>
              </a:rPr>
              <a:t>Ms.</a:t>
            </a:r>
            <a:r>
              <a:rPr lang="en-IN" sz="2000" dirty="0" smtClean="0">
                <a:latin typeface="Constantia" pitchFamily="18" charset="0"/>
              </a:rPr>
              <a:t> Luciana</a:t>
            </a:r>
            <a:r>
              <a:rPr lang="en-IN" sz="2000" dirty="0">
                <a:latin typeface="Constantia" pitchFamily="18" charset="0"/>
              </a:rPr>
              <a:t>, Consultant ,World Bank </a:t>
            </a:r>
            <a:r>
              <a:rPr lang="en-IN" sz="2000" dirty="0" smtClean="0">
                <a:latin typeface="Constantia" pitchFamily="18" charset="0"/>
              </a:rPr>
              <a:t>gave us extremely valuable insights.</a:t>
            </a:r>
          </a:p>
          <a:p>
            <a:pPr algn="just"/>
            <a:endParaRPr lang="en-IN" sz="2000" dirty="0" smtClean="0">
              <a:latin typeface="Constantia" pitchFamily="18" charset="0"/>
            </a:endParaRPr>
          </a:p>
          <a:p>
            <a:pPr marL="285750" indent="-285750" algn="just">
              <a:buFont typeface="Wingdings" pitchFamily="2" charset="2"/>
              <a:buChar char="Ø"/>
            </a:pPr>
            <a:r>
              <a:rPr lang="en-IN" sz="2000" dirty="0" smtClean="0">
                <a:latin typeface="Constantia" pitchFamily="18" charset="0"/>
              </a:rPr>
              <a:t> The session on Women empowerment through Financial Education, especially close to the heart  was moderated by </a:t>
            </a:r>
            <a:r>
              <a:rPr lang="en-IN" sz="2000" dirty="0" err="1" smtClean="0">
                <a:latin typeface="Constantia" pitchFamily="18" charset="0"/>
              </a:rPr>
              <a:t>Mr.</a:t>
            </a:r>
            <a:r>
              <a:rPr lang="en-IN" sz="2000" dirty="0" smtClean="0">
                <a:latin typeface="Constantia" pitchFamily="18" charset="0"/>
              </a:rPr>
              <a:t> </a:t>
            </a:r>
            <a:r>
              <a:rPr lang="en-IN" sz="2000" dirty="0" err="1" smtClean="0">
                <a:latin typeface="Constantia" pitchFamily="18" charset="0"/>
              </a:rPr>
              <a:t>Prashant</a:t>
            </a:r>
            <a:r>
              <a:rPr lang="en-IN" sz="2000" dirty="0" smtClean="0">
                <a:latin typeface="Constantia" pitchFamily="18" charset="0"/>
              </a:rPr>
              <a:t> Saran, whole time member, SEBI and there was valuable experience sharing through presentations by </a:t>
            </a:r>
            <a:r>
              <a:rPr lang="en-IN" sz="2000" dirty="0" err="1" smtClean="0">
                <a:latin typeface="Constantia" pitchFamily="18" charset="0"/>
              </a:rPr>
              <a:t>Ms.Chiara</a:t>
            </a:r>
            <a:r>
              <a:rPr lang="en-IN" sz="2000" dirty="0" smtClean="0">
                <a:latin typeface="Constantia" pitchFamily="18" charset="0"/>
              </a:rPr>
              <a:t>, Consultant, OECD and  </a:t>
            </a:r>
            <a:r>
              <a:rPr lang="en-IN" sz="2000" dirty="0" err="1" smtClean="0">
                <a:latin typeface="Constantia" pitchFamily="18" charset="0"/>
              </a:rPr>
              <a:t>Ms.Sushma</a:t>
            </a:r>
            <a:r>
              <a:rPr lang="en-IN" sz="2000" dirty="0" smtClean="0">
                <a:latin typeface="Constantia" pitchFamily="18" charset="0"/>
              </a:rPr>
              <a:t> </a:t>
            </a:r>
            <a:r>
              <a:rPr lang="en-IN" sz="2000" dirty="0" err="1" smtClean="0">
                <a:latin typeface="Constantia" pitchFamily="18" charset="0"/>
              </a:rPr>
              <a:t>Kapoor</a:t>
            </a:r>
            <a:r>
              <a:rPr lang="en-IN" sz="2000" dirty="0" smtClean="0">
                <a:latin typeface="Constantia" pitchFamily="18" charset="0"/>
              </a:rPr>
              <a:t>  of  the UNWOMEN.</a:t>
            </a:r>
          </a:p>
          <a:p>
            <a:pPr algn="just"/>
            <a:endParaRPr lang="en-IN" sz="2000" dirty="0" smtClean="0">
              <a:latin typeface="Constantia" pitchFamily="18" charset="0"/>
            </a:endParaRPr>
          </a:p>
          <a:p>
            <a:pPr marL="285750" indent="-285750" algn="just">
              <a:buFont typeface="Wingdings" pitchFamily="2" charset="2"/>
              <a:buChar char="Ø"/>
            </a:pPr>
            <a:r>
              <a:rPr lang="en-IN" sz="2000" dirty="0" smtClean="0">
                <a:latin typeface="Constantia" pitchFamily="18" charset="0"/>
              </a:rPr>
              <a:t>The session on Innovative methods for financial capability enhancement ,in which Doorstep banking and financial education in India were presented by </a:t>
            </a:r>
            <a:r>
              <a:rPr lang="en-IN" sz="2000" dirty="0" err="1" smtClean="0">
                <a:latin typeface="Constantia" pitchFamily="18" charset="0"/>
              </a:rPr>
              <a:t>Mr.Leopold</a:t>
            </a:r>
            <a:r>
              <a:rPr lang="en-IN" sz="2000" dirty="0" smtClean="0">
                <a:latin typeface="Constantia" pitchFamily="18" charset="0"/>
              </a:rPr>
              <a:t> </a:t>
            </a:r>
            <a:r>
              <a:rPr lang="en-IN" sz="2000" dirty="0" err="1" smtClean="0">
                <a:latin typeface="Constantia" pitchFamily="18" charset="0"/>
              </a:rPr>
              <a:t>Sarr</a:t>
            </a:r>
            <a:r>
              <a:rPr lang="en-IN" sz="2000" dirty="0" smtClean="0">
                <a:latin typeface="Constantia" pitchFamily="18" charset="0"/>
              </a:rPr>
              <a:t> of World Bank was very useful. We all enjoyed </a:t>
            </a:r>
            <a:r>
              <a:rPr lang="en-IN" sz="2000" dirty="0" err="1" smtClean="0">
                <a:latin typeface="Constantia" pitchFamily="18" charset="0"/>
              </a:rPr>
              <a:t>Prof.</a:t>
            </a:r>
            <a:r>
              <a:rPr lang="en-IN" sz="2000" dirty="0" smtClean="0">
                <a:latin typeface="Constantia" pitchFamily="18" charset="0"/>
              </a:rPr>
              <a:t> Billy Jack, Associate Professor, Georgetown University presentation on Comic Books.</a:t>
            </a:r>
          </a:p>
          <a:p>
            <a:pPr marL="285750" indent="-285750" algn="just">
              <a:buFont typeface="Wingdings" pitchFamily="2" charset="2"/>
              <a:buChar char="Ø"/>
            </a:pPr>
            <a:endParaRPr lang="en-IN" sz="2000" dirty="0">
              <a:latin typeface="Constantia" pitchFamily="18" charset="0"/>
            </a:endParaRPr>
          </a:p>
          <a:p>
            <a:pPr marL="285750" indent="-285750" algn="just">
              <a:buFont typeface="Wingdings" pitchFamily="2" charset="2"/>
              <a:buChar char="Ø"/>
            </a:pPr>
            <a:endParaRPr lang="en-IN" sz="2000" dirty="0" smtClean="0">
              <a:latin typeface="Constantia" pitchFamily="18" charset="0"/>
            </a:endParaRPr>
          </a:p>
          <a:p>
            <a:pPr marL="285750" indent="-285750" algn="just">
              <a:buFont typeface="Wingdings" pitchFamily="2" charset="2"/>
              <a:buChar char="Ø"/>
            </a:pPr>
            <a:endParaRPr lang="en-IN" sz="2000" dirty="0">
              <a:latin typeface="Constantia" pitchFamily="18" charset="0"/>
            </a:endParaRPr>
          </a:p>
        </p:txBody>
      </p:sp>
      <p:pic>
        <p:nvPicPr>
          <p:cNvPr id="3" name="Picture 17" descr="https://encrypted-tbn3.gstatic.com/images?q=tbn:ANd9GcS52KLXBoMB1h9fKlS_mdaGIS5cfIWrZwqHJr1_bXUDDjzYVqFho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229600" y="76200"/>
            <a:ext cx="6858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8237479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256</TotalTime>
  <Words>1211</Words>
  <Application>Microsoft Office PowerPoint</Application>
  <PresentationFormat>On-screen Show (4:3)</PresentationFormat>
  <Paragraphs>101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RBI</dc:creator>
  <cp:lastModifiedBy>Anshanukriti</cp:lastModifiedBy>
  <cp:revision>49</cp:revision>
  <cp:lastPrinted>2013-03-05T09:03:22Z</cp:lastPrinted>
  <dcterms:created xsi:type="dcterms:W3CDTF">2006-08-16T00:00:00Z</dcterms:created>
  <dcterms:modified xsi:type="dcterms:W3CDTF">2013-03-05T12:27:47Z</dcterms:modified>
</cp:coreProperties>
</file>